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5" r:id="rId2"/>
    <p:sldMasterId id="2147483667" r:id="rId3"/>
    <p:sldMasterId id="2147483690" r:id="rId4"/>
    <p:sldMasterId id="2147483666" r:id="rId5"/>
  </p:sldMasterIdLst>
  <p:notesMasterIdLst>
    <p:notesMasterId r:id="rId12"/>
  </p:notesMasterIdLst>
  <p:sldIdLst>
    <p:sldId id="337" r:id="rId6"/>
    <p:sldId id="330" r:id="rId7"/>
    <p:sldId id="338" r:id="rId8"/>
    <p:sldId id="340" r:id="rId9"/>
    <p:sldId id="341" r:id="rId10"/>
    <p:sldId id="289" r:id="rId11"/>
  </p:sldIdLst>
  <p:sldSz cx="12192000" cy="6858000"/>
  <p:notesSz cx="6858000" cy="9144000"/>
  <p:embeddedFontLst>
    <p:embeddedFont>
      <p:font typeface="Blogger Sans" panose="020005060300000200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6"/>
    <a:srgbClr val="FFFFFF"/>
    <a:srgbClr val="64B4E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93907" autoAdjust="0"/>
  </p:normalViewPr>
  <p:slideViewPr>
    <p:cSldViewPr snapToGrid="0">
      <p:cViewPr varScale="1">
        <p:scale>
          <a:sx n="80" d="100"/>
          <a:sy n="80" d="100"/>
        </p:scale>
        <p:origin x="734" y="67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8F67291-92FF-4822-B10A-9C364A5BF47B}" type="datetimeFigureOut">
              <a:rPr lang="en-IE" smtClean="0"/>
              <a:pPr/>
              <a:t>21/06/2023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DDE34A-DA7C-4CBF-A4AF-0F0607A25A3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DE34A-DA7C-4CBF-A4AF-0F0607A25A3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971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DE34A-DA7C-4CBF-A4AF-0F0607A25A30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796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FC5A01-C134-2093-DE67-7445C8C448B7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D875297-C6E0-4916-4D87-003629F40E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83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D5C9CC-D3E7-9D4E-DE22-D1D0D73FC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7924BF1-27A9-EE9A-13CD-881842D6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F8E581-09BF-E717-9391-6E4270232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BADA99D-1751-A902-C51D-421C3EAC5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19E6165-0975-8287-27EB-10235D0073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0523C23-CFF8-E5BC-E991-8E0C60001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3210397-ED9F-0C1F-5503-9F2A372529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E5E8477-7E2B-91E0-F450-B3A696BA5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 - No profi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4761125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4291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34291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9F452C-9384-1330-CB17-26657927C84C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8F48CA5-A536-A398-81E5-5D2AC17570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6739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779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390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49365EC-F578-BE40-3C7B-21929459BA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7" name="TextBox 6">
            <a:hlinkClick r:id="rId10"/>
            <a:extLst>
              <a:ext uri="{FF2B5EF4-FFF2-40B4-BE49-F238E27FC236}">
                <a16:creationId xmlns:a16="http://schemas.microsoft.com/office/drawing/2014/main" id="{B85601D6-1FB6-A4D8-C54D-CEBC8E85706A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en-GR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885EE74-8E2D-6B3C-E5B3-3C36B3B72C6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AC4EB-D02C-17C1-03F8-401D55D3E3A5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14EAD5-2048-2260-7CD8-451F9ABC9B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652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5034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2097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2097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4501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6905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39310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0DC59EE-F2B4-6DA3-2977-835B1EAE9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6856CE36-2AFD-2777-A1BE-9D4D4802A249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en-GR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217808F-C4B4-3C9F-DCF4-AEC49186DE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7B3604-C119-ED33-06F1-3B6A857BA77F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8C1CDC2-0FDA-9192-46F0-9C309C9D02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652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5034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2097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4501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6905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39310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64FAFD9E-253A-BC01-DBEE-1C45A52DD7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24" name="TextBox 23">
            <a:hlinkClick r:id="rId10"/>
            <a:extLst>
              <a:ext uri="{FF2B5EF4-FFF2-40B4-BE49-F238E27FC236}">
                <a16:creationId xmlns:a16="http://schemas.microsoft.com/office/drawing/2014/main" id="{8D66C064-3EFE-99F8-2A0E-CEF86FF60AA2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en-GR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92EF8DE-4C5D-083E-EC69-B9D4FE05DC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C9C2DE-AC08-9C64-E50F-853603421BAD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238F522-75ED-5FF5-5C17-A7364AE26A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E2C3E6-B2EA-191E-68CD-7FBF55FE4A69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35A5EC-1C30-920E-F287-466E22A709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FFFFFF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924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2D359F-1D14-507C-0D0D-3791DE0A5A27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04D3877-5A6F-5824-F8C4-F50467AA73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6985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4AD8D43-CBA8-B0FD-8AE4-CB14DD54319B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7DBED4A-98B3-8B1B-B259-032F7C3D21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FFFFFF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286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661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en.ec.europa.eu/connect/health/wiki/rolling-plan-sg-health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group of people climbing a mountain&#10;&#10;Description automatically generated with medium confidence">
            <a:extLst>
              <a:ext uri="{FF2B5EF4-FFF2-40B4-BE49-F238E27FC236}">
                <a16:creationId xmlns:a16="http://schemas.microsoft.com/office/drawing/2014/main" id="{07854E6E-873D-F628-77AD-DF1C569345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8743" b="18743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011DD-A57C-5E68-A81E-3662769C4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Paticipación</a:t>
            </a:r>
            <a:r>
              <a:rPr lang="en-GB" dirty="0"/>
              <a:t> Española </a:t>
            </a:r>
            <a:br>
              <a:rPr lang="en-GB" dirty="0"/>
            </a:b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Grupo Sectorial de </a:t>
            </a:r>
            <a:r>
              <a:rPr lang="en-GB" dirty="0" err="1"/>
              <a:t>Salud</a:t>
            </a:r>
            <a:endParaRPr lang="en-GB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D6E9D21-34F2-BA1B-83D5-9846277F1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22 </a:t>
            </a:r>
            <a:r>
              <a:rPr lang="en-GB" dirty="0" err="1"/>
              <a:t>junio</a:t>
            </a:r>
            <a:r>
              <a:rPr lang="en-GB" dirty="0"/>
              <a:t> 2023</a:t>
            </a:r>
          </a:p>
          <a:p>
            <a:r>
              <a:rPr lang="en-GB" dirty="0" err="1"/>
              <a:t>Conferencia</a:t>
            </a:r>
            <a:r>
              <a:rPr lang="en-GB" dirty="0"/>
              <a:t> Nacional EEN Oviedo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6228F4-D219-5A7B-23D7-5993D8DE1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9238" y="5487546"/>
            <a:ext cx="4005485" cy="379854"/>
          </a:xfrm>
        </p:spPr>
        <p:txBody>
          <a:bodyPr/>
          <a:lstStyle/>
          <a:p>
            <a:r>
              <a:rPr lang="en-GB" dirty="0"/>
              <a:t>Reyes Sansegundo Romero</a:t>
            </a:r>
          </a:p>
        </p:txBody>
      </p:sp>
      <p:pic>
        <p:nvPicPr>
          <p:cNvPr id="6" name="Picture Placeholder 5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F174E2C5-1007-76C6-DAA7-D8DDD80AAE0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12500" r="12500"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286008-AEAE-9B2F-F888-C86D53452A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SG Health Chair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A803FC-E33C-3FD9-4D3D-BEBB338685EC}"/>
              </a:ext>
            </a:extLst>
          </p:cNvPr>
          <p:cNvCxnSpPr>
            <a:cxnSpLocks/>
          </p:cNvCxnSpPr>
          <p:nvPr/>
        </p:nvCxnSpPr>
        <p:spPr>
          <a:xfrm>
            <a:off x="6083417" y="5549649"/>
            <a:ext cx="0" cy="6355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75182FE3-9892-36E7-B58C-CCE0EA8F5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251" y="369651"/>
            <a:ext cx="1371749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7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87" y="1292145"/>
            <a:ext cx="10980000" cy="961040"/>
          </a:xfrm>
        </p:spPr>
        <p:txBody>
          <a:bodyPr/>
          <a:lstStyle/>
          <a:p>
            <a:r>
              <a:rPr lang="en-GB" dirty="0" err="1"/>
              <a:t>Presencia</a:t>
            </a:r>
            <a:r>
              <a:rPr lang="en-GB" dirty="0"/>
              <a:t> Española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SG Health</a:t>
            </a:r>
          </a:p>
        </p:txBody>
      </p:sp>
      <p:pic>
        <p:nvPicPr>
          <p:cNvPr id="5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CD3D249-4856-CEDA-0AFA-F261EDBF526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10214251" y="369651"/>
            <a:ext cx="1371749" cy="437745"/>
          </a:xfr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865A645E-2A33-EE93-E807-6D0A45559B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0204" t="6208" r="10204" b="3903"/>
          <a:stretch/>
        </p:blipFill>
        <p:spPr>
          <a:xfrm>
            <a:off x="2741424" y="2586173"/>
            <a:ext cx="1653668" cy="1653668"/>
          </a:xfrm>
          <a:prstGeom prst="ellipse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758E033B-2FC8-ADDB-3B2E-D26AC5C44E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9" t="4509" r="3067" b="3811"/>
          <a:stretch/>
        </p:blipFill>
        <p:spPr>
          <a:xfrm>
            <a:off x="787549" y="2515398"/>
            <a:ext cx="1653668" cy="1626996"/>
          </a:xfrm>
          <a:prstGeom prst="ellipse">
            <a:avLst/>
          </a:prstGeom>
        </p:spPr>
      </p:pic>
      <p:sp>
        <p:nvSpPr>
          <p:cNvPr id="8" name="QuadreDeText 10">
            <a:extLst>
              <a:ext uri="{FF2B5EF4-FFF2-40B4-BE49-F238E27FC236}">
                <a16:creationId xmlns:a16="http://schemas.microsoft.com/office/drawing/2014/main" id="{BEB2526E-C6B5-790E-3DDE-30A8960A003C}"/>
              </a:ext>
            </a:extLst>
          </p:cNvPr>
          <p:cNvSpPr txBox="1"/>
          <p:nvPr/>
        </p:nvSpPr>
        <p:spPr>
          <a:xfrm>
            <a:off x="2666900" y="4433120"/>
            <a:ext cx="1728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Carla Ruiz</a:t>
            </a:r>
          </a:p>
          <a:p>
            <a:pPr algn="ctr"/>
            <a:r>
              <a:rPr lang="ca-ES" sz="1100" dirty="0"/>
              <a:t>Co-</a:t>
            </a:r>
            <a:r>
              <a:rPr lang="ca-ES" sz="1100" dirty="0" err="1"/>
              <a:t>chair</a:t>
            </a:r>
            <a:endParaRPr lang="ca-ES" sz="1100" dirty="0"/>
          </a:p>
          <a:p>
            <a:pPr algn="ctr"/>
            <a:r>
              <a:rPr lang="ca-ES" sz="1100" dirty="0" err="1"/>
              <a:t>Meetings</a:t>
            </a:r>
            <a:r>
              <a:rPr lang="ca-ES" sz="1100" dirty="0"/>
              <a:t> </a:t>
            </a:r>
            <a:r>
              <a:rPr lang="ca-ES" sz="1100" dirty="0" err="1"/>
              <a:t>and</a:t>
            </a:r>
            <a:r>
              <a:rPr lang="ca-ES" sz="1100" dirty="0"/>
              <a:t> </a:t>
            </a:r>
            <a:r>
              <a:rPr lang="ca-ES" sz="1100" dirty="0" err="1"/>
              <a:t>training</a:t>
            </a:r>
            <a:endParaRPr lang="ca-ES" sz="1100" dirty="0"/>
          </a:p>
          <a:p>
            <a:pPr algn="ctr"/>
            <a:r>
              <a:rPr lang="ca-ES" sz="1100" dirty="0"/>
              <a:t>ACCIÓ</a:t>
            </a:r>
          </a:p>
          <a:p>
            <a:pPr algn="ctr"/>
            <a:r>
              <a:rPr lang="ca-ES" sz="1100" dirty="0"/>
              <a:t>SPAIN</a:t>
            </a:r>
          </a:p>
        </p:txBody>
      </p:sp>
      <p:sp>
        <p:nvSpPr>
          <p:cNvPr id="9" name="QuadreDeText 11">
            <a:extLst>
              <a:ext uri="{FF2B5EF4-FFF2-40B4-BE49-F238E27FC236}">
                <a16:creationId xmlns:a16="http://schemas.microsoft.com/office/drawing/2014/main" id="{87ECD094-9A88-8C91-4B66-2A4174CCF316}"/>
              </a:ext>
            </a:extLst>
          </p:cNvPr>
          <p:cNvSpPr txBox="1"/>
          <p:nvPr/>
        </p:nvSpPr>
        <p:spPr>
          <a:xfrm>
            <a:off x="750287" y="4156122"/>
            <a:ext cx="17281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Reyes Sansegundo</a:t>
            </a:r>
          </a:p>
          <a:p>
            <a:pPr algn="ctr"/>
            <a:r>
              <a:rPr lang="ca-ES" sz="1100" dirty="0" err="1"/>
              <a:t>Chair</a:t>
            </a:r>
            <a:endParaRPr lang="ca-ES" sz="1100" dirty="0"/>
          </a:p>
          <a:p>
            <a:pPr algn="ctr"/>
            <a:r>
              <a:rPr lang="ca-ES" sz="1100" dirty="0" err="1"/>
              <a:t>Official</a:t>
            </a:r>
            <a:r>
              <a:rPr lang="ca-ES" sz="1100" dirty="0"/>
              <a:t> </a:t>
            </a:r>
            <a:r>
              <a:rPr lang="ca-ES" sz="1100" dirty="0" err="1"/>
              <a:t>contact</a:t>
            </a:r>
            <a:r>
              <a:rPr lang="ca-ES" sz="1100" dirty="0"/>
              <a:t>, AWP, </a:t>
            </a:r>
            <a:r>
              <a:rPr lang="ca-ES" sz="1100" dirty="0" err="1"/>
              <a:t>Reporting</a:t>
            </a:r>
            <a:r>
              <a:rPr lang="ca-ES" sz="1100" dirty="0"/>
              <a:t> </a:t>
            </a:r>
            <a:r>
              <a:rPr lang="ca-ES" sz="1100" dirty="0" err="1"/>
              <a:t>and</a:t>
            </a:r>
            <a:r>
              <a:rPr lang="ca-ES" sz="1100" dirty="0"/>
              <a:t> Rolling </a:t>
            </a:r>
            <a:r>
              <a:rPr lang="ca-ES" sz="1100" dirty="0" err="1"/>
              <a:t>Plan</a:t>
            </a:r>
            <a:r>
              <a:rPr lang="ca-ES" sz="1100" dirty="0"/>
              <a:t>.</a:t>
            </a:r>
          </a:p>
          <a:p>
            <a:pPr algn="ctr"/>
            <a:r>
              <a:rPr lang="ca-ES" sz="1100" dirty="0"/>
              <a:t>Madri+d</a:t>
            </a:r>
          </a:p>
          <a:p>
            <a:pPr algn="ctr"/>
            <a:r>
              <a:rPr lang="ca-ES" sz="1100" dirty="0"/>
              <a:t>SPAIN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EA12A-5146-CAF5-6EF6-02CBCB0B8649}"/>
              </a:ext>
            </a:extLst>
          </p:cNvPr>
          <p:cNvSpPr txBox="1"/>
          <p:nvPr/>
        </p:nvSpPr>
        <p:spPr>
          <a:xfrm>
            <a:off x="5274210" y="2343833"/>
            <a:ext cx="6130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123 miembros en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96 miembros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totales en nuestro Excel de miembros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4 Equipo directivo. </a:t>
            </a:r>
            <a:r>
              <a:rPr lang="es-ES" b="1" dirty="0">
                <a:solidFill>
                  <a:srgbClr val="00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españolas.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63 miembros activos. </a:t>
            </a:r>
            <a:r>
              <a:rPr lang="es-ES" b="1" dirty="0">
                <a:solidFill>
                  <a:srgbClr val="00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españoles.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29 seguidores. </a:t>
            </a:r>
            <a:r>
              <a:rPr lang="es-ES" b="1" dirty="0">
                <a:solidFill>
                  <a:srgbClr val="00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españoles.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6E430-8DC6-1D87-3750-15DCED7D840C}"/>
              </a:ext>
            </a:extLst>
          </p:cNvPr>
          <p:cNvSpPr txBox="1"/>
          <p:nvPr/>
        </p:nvSpPr>
        <p:spPr>
          <a:xfrm>
            <a:off x="5912643" y="4453386"/>
            <a:ext cx="443865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10 miembros de la EEN España presentes en el grupo sectorial de salud, 8 activos</a:t>
            </a:r>
          </a:p>
        </p:txBody>
      </p:sp>
    </p:spTree>
    <p:extLst>
      <p:ext uri="{BB962C8B-B14F-4D97-AF65-F5344CB8AC3E}">
        <p14:creationId xmlns:p14="http://schemas.microsoft.com/office/powerpoint/2010/main" val="36866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94778"/>
            <a:ext cx="10980000" cy="961040"/>
          </a:xfrm>
        </p:spPr>
        <p:txBody>
          <a:bodyPr/>
          <a:lstStyle/>
          <a:p>
            <a:r>
              <a:rPr lang="en-GB" dirty="0" err="1"/>
              <a:t>Actividades</a:t>
            </a:r>
            <a:r>
              <a:rPr lang="en-GB" dirty="0"/>
              <a:t> y </a:t>
            </a:r>
            <a:r>
              <a:rPr lang="en-GB" dirty="0" err="1"/>
              <a:t>eventos</a:t>
            </a:r>
            <a:r>
              <a:rPr lang="en-GB" dirty="0"/>
              <a:t> </a:t>
            </a:r>
            <a:r>
              <a:rPr lang="en-GB" dirty="0" err="1"/>
              <a:t>relevantes</a:t>
            </a:r>
            <a:r>
              <a:rPr lang="en-GB" dirty="0"/>
              <a:t> SG Health</a:t>
            </a:r>
          </a:p>
        </p:txBody>
      </p:sp>
      <p:pic>
        <p:nvPicPr>
          <p:cNvPr id="5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CD3D249-4856-CEDA-0AFA-F261EDBF526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214251" y="369651"/>
            <a:ext cx="1371749" cy="43774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0EA12A-5146-CAF5-6EF6-02CBCB0B8649}"/>
              </a:ext>
            </a:extLst>
          </p:cNvPr>
          <p:cNvSpPr txBox="1"/>
          <p:nvPr/>
        </p:nvSpPr>
        <p:spPr>
          <a:xfrm>
            <a:off x="392792" y="2398693"/>
            <a:ext cx="11406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Catálogo de perfiles en el sector salud.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elaboración. Basado en el Wall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del periodo anterior. Nació con la pandemia a modo de catálogo digital a emplear durante las reuniones online. Catálogo más accesible y fácil de difundir entre los asesores, ligado a perfiles publicados en el Marketplace.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Colaboraciones con la red de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NCPs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HNN 3.0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Firma de un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para que la participación como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coorganisers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Brokerage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de Cluster 1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sea más amigable. Hasta la fecha ha sido complicada la interacción, pero en las dos últimas ediciones ha mejorado, pudiendo entrar como oficinas de soporte desde el principio. Ayuda tener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“agentes dobles”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dentro del grupo. </a:t>
            </a:r>
          </a:p>
          <a:p>
            <a:pPr lvl="1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Participación en el evento “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Meet&amp;Exchange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Bruselas para intercambio de buenas prácticas entre la EEN y los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NCPs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28 de abril 2023.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94778"/>
            <a:ext cx="10980000" cy="961040"/>
          </a:xfrm>
        </p:spPr>
        <p:txBody>
          <a:bodyPr/>
          <a:lstStyle/>
          <a:p>
            <a:r>
              <a:rPr lang="en-GB" dirty="0" err="1"/>
              <a:t>Actividades</a:t>
            </a:r>
            <a:r>
              <a:rPr lang="en-GB" dirty="0"/>
              <a:t> y </a:t>
            </a:r>
            <a:r>
              <a:rPr lang="en-GB" dirty="0" err="1"/>
              <a:t>eventos</a:t>
            </a:r>
            <a:r>
              <a:rPr lang="en-GB" dirty="0"/>
              <a:t> </a:t>
            </a:r>
            <a:r>
              <a:rPr lang="en-GB" dirty="0" err="1"/>
              <a:t>relevantes</a:t>
            </a:r>
            <a:r>
              <a:rPr lang="en-GB" dirty="0"/>
              <a:t> SG Health</a:t>
            </a:r>
          </a:p>
        </p:txBody>
      </p:sp>
      <p:pic>
        <p:nvPicPr>
          <p:cNvPr id="5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CD3D249-4856-CEDA-0AFA-F261EDBF526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214251" y="369651"/>
            <a:ext cx="1371749" cy="43774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0EA12A-5146-CAF5-6EF6-02CBCB0B8649}"/>
              </a:ext>
            </a:extLst>
          </p:cNvPr>
          <p:cNvSpPr txBox="1"/>
          <p:nvPr/>
        </p:nvSpPr>
        <p:spPr>
          <a:xfrm>
            <a:off x="490309" y="2486882"/>
            <a:ext cx="11406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Colaboración con DG SANTÉ.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 instancias de DG GROW. Les invitamos como ponentes en marzo a nuestro primer meeting presencial.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Futuros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para asesores EEN y para clientes en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Colaboración para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difusión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encuestas sobre normativas y medical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Colaboración con el subgrupo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del TG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Arrancará en el último trimestre del año. Ya hemos mantenido reuniones con Suzanne Baden Jørgensen. Son entidades importantes para el sector salud Europeo.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Somos muy activos respondiendo a las búsquedas de socios internacionales.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2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94778"/>
            <a:ext cx="10980000" cy="961040"/>
          </a:xfrm>
        </p:spPr>
        <p:txBody>
          <a:bodyPr/>
          <a:lstStyle/>
          <a:p>
            <a:r>
              <a:rPr lang="en-GB" dirty="0" err="1"/>
              <a:t>Actividades</a:t>
            </a:r>
            <a:r>
              <a:rPr lang="en-GB" dirty="0"/>
              <a:t> y </a:t>
            </a:r>
            <a:r>
              <a:rPr lang="en-GB" dirty="0" err="1"/>
              <a:t>eventos</a:t>
            </a:r>
            <a:r>
              <a:rPr lang="en-GB" dirty="0"/>
              <a:t> </a:t>
            </a:r>
            <a:r>
              <a:rPr lang="en-GB" dirty="0" err="1"/>
              <a:t>relevantes</a:t>
            </a:r>
            <a:r>
              <a:rPr lang="en-GB" dirty="0"/>
              <a:t> SG Health</a:t>
            </a:r>
          </a:p>
        </p:txBody>
      </p:sp>
      <p:pic>
        <p:nvPicPr>
          <p:cNvPr id="5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CD3D249-4856-CEDA-0AFA-F261EDBF526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214251" y="369651"/>
            <a:ext cx="1371749" cy="4377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DA5F5-45C6-79D9-7AF5-DDCD7450463E}"/>
              </a:ext>
            </a:extLst>
          </p:cNvPr>
          <p:cNvSpPr txBox="1"/>
          <p:nvPr/>
        </p:nvSpPr>
        <p:spPr>
          <a:xfrm>
            <a:off x="507477" y="2584616"/>
            <a:ext cx="59489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Rolling plan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abierto y colaborativo en CONNECT. Muchas secciones: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brokerages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misiones comerciales, trainings, comunicación… ¡Miembros activos, incluid lo que creáis relevante!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de mayo 2023. Webinar: Opportunities in Mexico for Technology Based Companies in Biotechnology and Life Sciences in the health sector. 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Madri+d.</a:t>
            </a:r>
          </a:p>
          <a:p>
            <a:pPr lvl="1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21 septiembre 2023.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Farmaforum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brokerage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Madri+d.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9A311-3F8D-B168-2A64-290F94488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90" y="2624421"/>
            <a:ext cx="5320600" cy="279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¡Gracias!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6BCCEC-A34D-554D-A954-F22D7E1E8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err="1"/>
              <a:t>Síguenos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@een_Madrid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E4AC3EA-9449-3A3F-B840-98994796A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Reyes Sansegundo Romero</a:t>
            </a:r>
          </a:p>
        </p:txBody>
      </p:sp>
      <p:pic>
        <p:nvPicPr>
          <p:cNvPr id="5" name="Picture Placeholder 4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E91EB957-12FB-F15A-CC5E-443430A6645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2500" r="12500"/>
          <a:stretch>
            <a:fillRect/>
          </a:stretch>
        </p:blipFill>
        <p:spPr/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5FC5C60-F5D3-831A-1F56-A288E4129C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SG Health Chair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D11C48C-82F2-D040-1E1E-34C05566FA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Fundación para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Conocimiento</a:t>
            </a:r>
            <a:r>
              <a:rPr lang="en-GB" dirty="0"/>
              <a:t> madri+d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2C148D4-8461-C79A-4FDE-D82D9C9908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reyes.sansegundo@madrimasd.org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EE8F4BD-C217-BF6D-0A44-7799765A1E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05339B77-9F76-5409-4EC0-FDB8CB9D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251" y="369651"/>
            <a:ext cx="1371749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60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EEN">
      <a:majorFont>
        <a:latin typeface="Blogger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467</Words>
  <Application>Microsoft Office PowerPoint</Application>
  <PresentationFormat>Widescreen</PresentationFormat>
  <Paragraphs>49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Blogger Sans</vt:lpstr>
      <vt:lpstr>Arial</vt:lpstr>
      <vt:lpstr>Calibri</vt:lpstr>
      <vt:lpstr>Cover</vt:lpstr>
      <vt:lpstr>Sections</vt:lpstr>
      <vt:lpstr>Content</vt:lpstr>
      <vt:lpstr>Content with background image</vt:lpstr>
      <vt:lpstr>Final slide</vt:lpstr>
      <vt:lpstr>Paticipación Española  en el Grupo Sectorial de Salud</vt:lpstr>
      <vt:lpstr>Presencia Española en el SG Health</vt:lpstr>
      <vt:lpstr>Actividades y eventos relevantes SG Health</vt:lpstr>
      <vt:lpstr>Actividades y eventos relevantes SG Health</vt:lpstr>
      <vt:lpstr>Actividades y eventos relevantes SG Health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creator>EISMEA Team</dc:creator>
  <cp:lastModifiedBy>Reyes Sansegundo</cp:lastModifiedBy>
  <cp:revision>63</cp:revision>
  <dcterms:created xsi:type="dcterms:W3CDTF">2023-04-12T07:12:26Z</dcterms:created>
  <dcterms:modified xsi:type="dcterms:W3CDTF">2023-06-21T09:03:01Z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2023-05-25T08:10:55Z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e545143c-4e5e-418e-8e9d-16225d304c25</vt:lpwstr>
  </property>
  <property fmtid="{D5CDD505-2E9C-101B-9397-08002B2CF9AE}" pid="8" name="MSIP_Label_6bd9ddd1-4d20-43f6-abfa-fc3c07406f94_ContentBits">
    <vt:lpwstr>0</vt:lpwstr>
  </property>
</Properties>
</file>