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134807135" r:id="rId5"/>
    <p:sldId id="2134807251" r:id="rId6"/>
    <p:sldId id="2134807260" r:id="rId7"/>
    <p:sldId id="2134807257" r:id="rId8"/>
    <p:sldId id="2134807258" r:id="rId9"/>
    <p:sldId id="2134807259" r:id="rId10"/>
    <p:sldId id="2134807206" r:id="rId11"/>
    <p:sldId id="2134807253" r:id="rId12"/>
    <p:sldId id="2134807207" r:id="rId13"/>
    <p:sldId id="2134807187" r:id="rId14"/>
    <p:sldId id="2134807208" r:id="rId15"/>
    <p:sldId id="2134807243" r:id="rId16"/>
    <p:sldId id="2134807250" r:id="rId17"/>
    <p:sldId id="2134807216" r:id="rId18"/>
    <p:sldId id="2134807210" r:id="rId19"/>
    <p:sldId id="2134807211" r:id="rId20"/>
    <p:sldId id="2134807244" r:id="rId21"/>
    <p:sldId id="2134807245" r:id="rId22"/>
    <p:sldId id="2134807189" r:id="rId23"/>
    <p:sldId id="2134807190" r:id="rId24"/>
    <p:sldId id="2134807221" r:id="rId25"/>
    <p:sldId id="2134807261" r:id="rId26"/>
  </p:sldIdLst>
  <p:sldSz cx="12192000" cy="6858000"/>
  <p:notesSz cx="6797675" cy="9926638"/>
  <p:custDataLst>
    <p:tags r:id="rId28"/>
  </p:custDataLst>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6" userDrawn="1">
          <p15:clr>
            <a:srgbClr val="A4A3A4"/>
          </p15:clr>
        </p15:guide>
        <p15:guide id="2" pos="23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2DD116-2452-DEDD-4DEB-37F88009C549}" name="Jonathan Donadonibus" initials="JD" userId="S::jonathan.donadonibus@ambrosetti.eu::842a0d0d-72be-410e-81b0-b60a0878e15f" providerId="AD"/>
  <p188:author id="{D3937F57-2B84-7E02-E672-05115EAD5DEB}" name="Giovanni Abramo" initials="GA" userId="S::giovanni.abramo@ambrosetti.eu::d4c5e15a-a22d-4564-92d7-01ab60922cc8" providerId="AD"/>
  <p188:author id="{D57F789D-051D-300D-99CB-89BD422D93F0}" name="Giulia Bertuola" initials="GB" userId="kR9sWEHoNh0gfCDKRPsm5hqBZyQIOIwnCBaqzLfiFuI=" providerId="None"/>
  <p188:author id="{7B4A8AA3-E937-4FD8-F071-38230F3025F3}" name="Bizkarguenaga, Irati" initials="BI" userId="S::ibizkarguenaga@spri.eus::eaa49630-1aea-4ab9-b6d2-f824fe189f1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E60"/>
    <a:srgbClr val="ED7D31"/>
    <a:srgbClr val="F47B20"/>
    <a:srgbClr val="FFFFFF"/>
    <a:srgbClr val="023A80"/>
    <a:srgbClr val="9DC3E6"/>
    <a:srgbClr val="008080"/>
    <a:srgbClr val="A9CCEE"/>
    <a:srgbClr val="003A80"/>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57" autoAdjust="0"/>
  </p:normalViewPr>
  <p:slideViewPr>
    <p:cSldViewPr snapToGrid="0">
      <p:cViewPr varScale="1">
        <p:scale>
          <a:sx n="62" d="100"/>
          <a:sy n="62" d="100"/>
        </p:scale>
        <p:origin x="804" y="56"/>
      </p:cViewPr>
      <p:guideLst>
        <p:guide orient="horz" pos="2886"/>
        <p:guide pos="234"/>
      </p:guideLst>
    </p:cSldViewPr>
  </p:slideViewPr>
  <p:notesTextViewPr>
    <p:cViewPr>
      <p:scale>
        <a:sx n="1" d="1"/>
        <a:sy n="1" d="1"/>
      </p:scale>
      <p:origin x="0" y="0"/>
    </p:cViewPr>
  </p:notesTextViewPr>
  <p:notesViewPr>
    <p:cSldViewPr snapToGrid="0">
      <p:cViewPr>
        <p:scale>
          <a:sx n="1" d="2"/>
          <a:sy n="1" d="2"/>
        </p:scale>
        <p:origin x="4560" y="93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602272811331618E-2"/>
          <c:y val="7.1581631241359731E-2"/>
          <c:w val="0.97479545437733672"/>
          <c:h val="0.69126030452045029"/>
        </c:manualLayout>
      </c:layout>
      <c:barChart>
        <c:barDir val="col"/>
        <c:grouping val="clustered"/>
        <c:varyColors val="0"/>
        <c:ser>
          <c:idx val="0"/>
          <c:order val="0"/>
          <c:tx>
            <c:strRef>
              <c:f>Foglio1!$B$1</c:f>
              <c:strCache>
                <c:ptCount val="1"/>
                <c:pt idx="0">
                  <c:v>Competitive Index</c:v>
                </c:pt>
              </c:strCache>
            </c:strRef>
          </c:tx>
          <c:spPr>
            <a:solidFill>
              <a:srgbClr val="F47B2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rgbClr val="F47B20"/>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rgbClr val="002060"/>
                </a:solidFill>
                <a:prstDash val="dash"/>
              </a:ln>
              <a:effectLst/>
            </c:spPr>
            <c:trendlineType val="linear"/>
            <c:dispRSqr val="0"/>
            <c:dispEq val="0"/>
          </c:trendline>
          <c:cat>
            <c:strRef>
              <c:f>Foglio1!$A$2:$A$6</c:f>
              <c:strCache>
                <c:ptCount val="5"/>
                <c:pt idx="0">
                  <c:v>Group E (Least egalitarian)</c:v>
                </c:pt>
                <c:pt idx="1">
                  <c:v>Group D</c:v>
                </c:pt>
                <c:pt idx="2">
                  <c:v>Group C</c:v>
                </c:pt>
                <c:pt idx="3">
                  <c:v>Group B</c:v>
                </c:pt>
                <c:pt idx="4">
                  <c:v>Group A (Most egalitarian)</c:v>
                </c:pt>
              </c:strCache>
            </c:strRef>
          </c:cat>
          <c:val>
            <c:numRef>
              <c:f>Foglio1!$B$2:$B$6</c:f>
              <c:numCache>
                <c:formatCode>0.00</c:formatCode>
                <c:ptCount val="5"/>
                <c:pt idx="0">
                  <c:v>0.37</c:v>
                </c:pt>
                <c:pt idx="1">
                  <c:v>0.43</c:v>
                </c:pt>
                <c:pt idx="2">
                  <c:v>0.53</c:v>
                </c:pt>
                <c:pt idx="3">
                  <c:v>0.52</c:v>
                </c:pt>
                <c:pt idx="4">
                  <c:v>0.56000000000000005</c:v>
                </c:pt>
              </c:numCache>
            </c:numRef>
          </c:val>
          <c:extLst>
            <c:ext xmlns:c16="http://schemas.microsoft.com/office/drawing/2014/chart" uri="{C3380CC4-5D6E-409C-BE32-E72D297353CC}">
              <c16:uniqueId val="{00000004-8431-4BFB-B309-7B9C0B91A7D8}"/>
            </c:ext>
          </c:extLst>
        </c:ser>
        <c:dLbls>
          <c:dLblPos val="outEnd"/>
          <c:showLegendKey val="0"/>
          <c:showVal val="1"/>
          <c:showCatName val="0"/>
          <c:showSerName val="0"/>
          <c:showPercent val="0"/>
          <c:showBubbleSize val="0"/>
        </c:dLbls>
        <c:gapWidth val="219"/>
        <c:overlap val="-27"/>
        <c:axId val="669632616"/>
        <c:axId val="156064136"/>
      </c:barChart>
      <c:catAx>
        <c:axId val="669632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s-ES"/>
          </a:p>
        </c:txPr>
        <c:crossAx val="156064136"/>
        <c:crosses val="autoZero"/>
        <c:auto val="1"/>
        <c:lblAlgn val="ctr"/>
        <c:lblOffset val="100"/>
        <c:noMultiLvlLbl val="0"/>
      </c:catAx>
      <c:valAx>
        <c:axId val="156064136"/>
        <c:scaling>
          <c:orientation val="minMax"/>
        </c:scaling>
        <c:delete val="1"/>
        <c:axPos val="l"/>
        <c:numFmt formatCode="0.00" sourceLinked="1"/>
        <c:majorTickMark val="none"/>
        <c:minorTickMark val="none"/>
        <c:tickLblPos val="nextTo"/>
        <c:crossAx val="669632616"/>
        <c:crosses val="autoZero"/>
        <c:crossBetween val="between"/>
      </c:valAx>
      <c:spPr>
        <a:noFill/>
        <a:ln>
          <a:noFill/>
        </a:ln>
        <a:effectLst/>
      </c:spPr>
    </c:plotArea>
    <c:legend>
      <c:legendPos val="b"/>
      <c:legendEntry>
        <c:idx val="1"/>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s-ES"/>
          </a:p>
        </c:txPr>
      </c:legendEntry>
      <c:layout>
        <c:manualLayout>
          <c:xMode val="edge"/>
          <c:yMode val="edge"/>
          <c:x val="0.21394040505166209"/>
          <c:y val="0.88836442885761691"/>
          <c:w val="0.6912679510219929"/>
          <c:h val="7.1186697309720159E-2"/>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602272811331618E-2"/>
          <c:y val="1.373529809382182E-2"/>
          <c:w val="0.97479545437733672"/>
          <c:h val="0.72490793564958766"/>
        </c:manualLayout>
      </c:layout>
      <c:barChart>
        <c:barDir val="col"/>
        <c:grouping val="clustered"/>
        <c:varyColors val="0"/>
        <c:ser>
          <c:idx val="0"/>
          <c:order val="0"/>
          <c:tx>
            <c:strRef>
              <c:f>Foglio1!$B$1</c:f>
              <c:strCache>
                <c:ptCount val="1"/>
                <c:pt idx="0">
                  <c:v>Inclusivity governance</c:v>
                </c:pt>
              </c:strCache>
            </c:strRef>
          </c:tx>
          <c:spPr>
            <a:solidFill>
              <a:srgbClr val="002060"/>
            </a:solidFill>
            <a:ln>
              <a:noFill/>
            </a:ln>
            <a:effectLst/>
          </c:spPr>
          <c:invertIfNegative val="0"/>
          <c:dLbls>
            <c:dLbl>
              <c:idx val="0"/>
              <c:layout>
                <c:manualLayout>
                  <c:x val="-5.6137397068659022E-2"/>
                  <c:y val="8.51588481816952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78A-4EE5-A7B7-07577AEBCE2E}"/>
                </c:ext>
              </c:extLst>
            </c:dLbl>
            <c:dLbl>
              <c:idx val="1"/>
              <c:layout>
                <c:manualLayout>
                  <c:x val="5.2700413574659488E-2"/>
                  <c:y val="2.74705961876435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78A-4EE5-A7B7-07577AEBCE2E}"/>
                </c:ext>
              </c:extLst>
            </c:dLbl>
            <c:dLbl>
              <c:idx val="2"/>
              <c:layout>
                <c:manualLayout>
                  <c:x val="-2.2913223293331052E-3"/>
                  <c:y val="-2.74705961876436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D2F-4051-A97D-7762BE6D8DD1}"/>
                </c:ext>
              </c:extLst>
            </c:dLbl>
            <c:dLbl>
              <c:idx val="3"/>
              <c:layout>
                <c:manualLayout>
                  <c:x val="-1.1456611646665108E-3"/>
                  <c:y val="-2.19764769501149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812-47E0-A26A-29EAAE5E1D7C}"/>
                </c:ext>
              </c:extLst>
            </c:dLbl>
            <c:dLbl>
              <c:idx val="4"/>
              <c:layout>
                <c:manualLayout>
                  <c:x val="-2.2913223293331893E-3"/>
                  <c:y val="-1.83272137352980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78A-4EE5-A7B7-07577AEBCE2E}"/>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00206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trendline>
            <c:spPr>
              <a:ln w="19050" cap="rnd">
                <a:solidFill>
                  <a:schemeClr val="accent2"/>
                </a:solidFill>
                <a:prstDash val="dash"/>
              </a:ln>
              <a:effectLst/>
            </c:spPr>
            <c:trendlineType val="linear"/>
            <c:dispRSqr val="0"/>
            <c:dispEq val="0"/>
          </c:trendline>
          <c:cat>
            <c:strRef>
              <c:f>Foglio1!$A$2:$A$6</c:f>
              <c:strCache>
                <c:ptCount val="5"/>
                <c:pt idx="0">
                  <c:v>Group E (Least competitive)</c:v>
                </c:pt>
                <c:pt idx="1">
                  <c:v>Group D</c:v>
                </c:pt>
                <c:pt idx="2">
                  <c:v>Group C</c:v>
                </c:pt>
                <c:pt idx="3">
                  <c:v>Group B</c:v>
                </c:pt>
                <c:pt idx="4">
                  <c:v>Group A (Most competitive)</c:v>
                </c:pt>
              </c:strCache>
            </c:strRef>
          </c:cat>
          <c:val>
            <c:numRef>
              <c:f>Foglio1!$B$2:$B$6</c:f>
              <c:numCache>
                <c:formatCode>0.00</c:formatCode>
                <c:ptCount val="5"/>
                <c:pt idx="0">
                  <c:v>0.25</c:v>
                </c:pt>
                <c:pt idx="1">
                  <c:v>0.26</c:v>
                </c:pt>
                <c:pt idx="2">
                  <c:v>0.27</c:v>
                </c:pt>
                <c:pt idx="3">
                  <c:v>0.56000000000000005</c:v>
                </c:pt>
                <c:pt idx="4">
                  <c:v>0.56999999999999995</c:v>
                </c:pt>
              </c:numCache>
            </c:numRef>
          </c:val>
          <c:extLst>
            <c:ext xmlns:c16="http://schemas.microsoft.com/office/drawing/2014/chart" uri="{C3380CC4-5D6E-409C-BE32-E72D297353CC}">
              <c16:uniqueId val="{00000000-D78A-4EE5-A7B7-07577AEBCE2E}"/>
            </c:ext>
          </c:extLst>
        </c:ser>
        <c:dLbls>
          <c:showLegendKey val="0"/>
          <c:showVal val="0"/>
          <c:showCatName val="0"/>
          <c:showSerName val="0"/>
          <c:showPercent val="0"/>
          <c:showBubbleSize val="0"/>
        </c:dLbls>
        <c:gapWidth val="219"/>
        <c:overlap val="-27"/>
        <c:axId val="669632616"/>
        <c:axId val="156064136"/>
      </c:barChart>
      <c:catAx>
        <c:axId val="669632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s-ES"/>
          </a:p>
        </c:txPr>
        <c:crossAx val="156064136"/>
        <c:crosses val="autoZero"/>
        <c:auto val="1"/>
        <c:lblAlgn val="ctr"/>
        <c:lblOffset val="100"/>
        <c:noMultiLvlLbl val="0"/>
      </c:catAx>
      <c:valAx>
        <c:axId val="156064136"/>
        <c:scaling>
          <c:orientation val="minMax"/>
        </c:scaling>
        <c:delete val="1"/>
        <c:axPos val="l"/>
        <c:numFmt formatCode="0.00" sourceLinked="1"/>
        <c:majorTickMark val="none"/>
        <c:minorTickMark val="none"/>
        <c:tickLblPos val="nextTo"/>
        <c:crossAx val="669632616"/>
        <c:crosses val="autoZero"/>
        <c:crossBetween val="between"/>
      </c:valAx>
      <c:spPr>
        <a:noFill/>
        <a:ln>
          <a:noFill/>
        </a:ln>
        <a:effectLst/>
      </c:spPr>
    </c:plotArea>
    <c:legend>
      <c:legendPos val="b"/>
      <c:layout>
        <c:manualLayout>
          <c:xMode val="edge"/>
          <c:yMode val="edge"/>
          <c:x val="3.4071602199019925E-2"/>
          <c:y val="0.89859564688387195"/>
          <c:w val="0.96393530821262241"/>
          <c:h val="7.1186697309720159E-2"/>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Foglio1!$B$1</c:f>
              <c:strCache>
                <c:ptCount val="1"/>
                <c:pt idx="0">
                  <c:v>Turnover growth &lt;0</c:v>
                </c:pt>
              </c:strCache>
            </c:strRef>
          </c:tx>
          <c:spPr>
            <a:solidFill>
              <a:srgbClr val="002060"/>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Foglio1!$A$2:$A$3</c:f>
              <c:strCache>
                <c:ptCount val="2"/>
                <c:pt idx="0">
                  <c:v>Least Egalitarian</c:v>
                </c:pt>
                <c:pt idx="1">
                  <c:v>Most Egalitarian</c:v>
                </c:pt>
              </c:strCache>
            </c:strRef>
          </c:cat>
          <c:val>
            <c:numRef>
              <c:f>Foglio1!$B$2:$B$3</c:f>
              <c:numCache>
                <c:formatCode>0%</c:formatCode>
                <c:ptCount val="2"/>
                <c:pt idx="0">
                  <c:v>0.43</c:v>
                </c:pt>
                <c:pt idx="1">
                  <c:v>0.37</c:v>
                </c:pt>
              </c:numCache>
            </c:numRef>
          </c:val>
          <c:extLst>
            <c:ext xmlns:c16="http://schemas.microsoft.com/office/drawing/2014/chart" uri="{C3380CC4-5D6E-409C-BE32-E72D297353CC}">
              <c16:uniqueId val="{00000000-A0E6-4983-9801-D8F08326B315}"/>
            </c:ext>
          </c:extLst>
        </c:ser>
        <c:ser>
          <c:idx val="1"/>
          <c:order val="1"/>
          <c:tx>
            <c:strRef>
              <c:f>Foglio1!$C$1</c:f>
              <c:strCache>
                <c:ptCount val="1"/>
                <c:pt idx="0">
                  <c:v>Turnover growth &gt;0</c:v>
                </c:pt>
              </c:strCache>
            </c:strRef>
          </c:tx>
          <c:spPr>
            <a:solidFill>
              <a:srgbClr val="F47B20"/>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Foglio1!$A$2:$A$3</c:f>
              <c:strCache>
                <c:ptCount val="2"/>
                <c:pt idx="0">
                  <c:v>Least Egalitarian</c:v>
                </c:pt>
                <c:pt idx="1">
                  <c:v>Most Egalitarian</c:v>
                </c:pt>
              </c:strCache>
            </c:strRef>
          </c:cat>
          <c:val>
            <c:numRef>
              <c:f>Foglio1!$C$2:$C$3</c:f>
              <c:numCache>
                <c:formatCode>0%</c:formatCode>
                <c:ptCount val="2"/>
                <c:pt idx="0">
                  <c:v>0.56999999999999995</c:v>
                </c:pt>
                <c:pt idx="1">
                  <c:v>0.63</c:v>
                </c:pt>
              </c:numCache>
            </c:numRef>
          </c:val>
          <c:extLst>
            <c:ext xmlns:c16="http://schemas.microsoft.com/office/drawing/2014/chart" uri="{C3380CC4-5D6E-409C-BE32-E72D297353CC}">
              <c16:uniqueId val="{00000001-A0E6-4983-9801-D8F08326B315}"/>
            </c:ext>
          </c:extLst>
        </c:ser>
        <c:dLbls>
          <c:showLegendKey val="0"/>
          <c:showVal val="0"/>
          <c:showCatName val="0"/>
          <c:showSerName val="0"/>
          <c:showPercent val="0"/>
          <c:showBubbleSize val="0"/>
        </c:dLbls>
        <c:gapWidth val="150"/>
        <c:overlap val="100"/>
        <c:axId val="462803568"/>
        <c:axId val="462810408"/>
      </c:barChart>
      <c:catAx>
        <c:axId val="462803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s-ES"/>
          </a:p>
        </c:txPr>
        <c:crossAx val="462810408"/>
        <c:crosses val="autoZero"/>
        <c:auto val="1"/>
        <c:lblAlgn val="ctr"/>
        <c:lblOffset val="100"/>
        <c:noMultiLvlLbl val="0"/>
      </c:catAx>
      <c:valAx>
        <c:axId val="462810408"/>
        <c:scaling>
          <c:orientation val="minMax"/>
          <c:max val="1"/>
        </c:scaling>
        <c:delete val="1"/>
        <c:axPos val="l"/>
        <c:numFmt formatCode="0%" sourceLinked="1"/>
        <c:majorTickMark val="none"/>
        <c:minorTickMark val="none"/>
        <c:tickLblPos val="nextTo"/>
        <c:crossAx val="462803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Foglio1!$B$1</c:f>
              <c:strCache>
                <c:ptCount val="1"/>
                <c:pt idx="0">
                  <c:v>Employment growth &lt;0</c:v>
                </c:pt>
              </c:strCache>
            </c:strRef>
          </c:tx>
          <c:spPr>
            <a:solidFill>
              <a:srgbClr val="002060"/>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Foglio1!$A$2:$A$3</c:f>
              <c:strCache>
                <c:ptCount val="2"/>
                <c:pt idx="0">
                  <c:v>Least Egalitarian</c:v>
                </c:pt>
                <c:pt idx="1">
                  <c:v>Most Egalitarian</c:v>
                </c:pt>
              </c:strCache>
            </c:strRef>
          </c:cat>
          <c:val>
            <c:numRef>
              <c:f>Foglio1!$B$2:$B$3</c:f>
              <c:numCache>
                <c:formatCode>0%</c:formatCode>
                <c:ptCount val="2"/>
                <c:pt idx="0">
                  <c:v>0.5</c:v>
                </c:pt>
                <c:pt idx="1">
                  <c:v>0.40400000000000003</c:v>
                </c:pt>
              </c:numCache>
            </c:numRef>
          </c:val>
          <c:extLst>
            <c:ext xmlns:c16="http://schemas.microsoft.com/office/drawing/2014/chart" uri="{C3380CC4-5D6E-409C-BE32-E72D297353CC}">
              <c16:uniqueId val="{00000000-EB85-4B93-9F23-09B019FA5C2B}"/>
            </c:ext>
          </c:extLst>
        </c:ser>
        <c:ser>
          <c:idx val="1"/>
          <c:order val="1"/>
          <c:tx>
            <c:strRef>
              <c:f>Foglio1!$C$1</c:f>
              <c:strCache>
                <c:ptCount val="1"/>
                <c:pt idx="0">
                  <c:v>Employment growth &gt;0</c:v>
                </c:pt>
              </c:strCache>
            </c:strRef>
          </c:tx>
          <c:spPr>
            <a:solidFill>
              <a:srgbClr val="F47B20"/>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Foglio1!$A$2:$A$3</c:f>
              <c:strCache>
                <c:ptCount val="2"/>
                <c:pt idx="0">
                  <c:v>Least Egalitarian</c:v>
                </c:pt>
                <c:pt idx="1">
                  <c:v>Most Egalitarian</c:v>
                </c:pt>
              </c:strCache>
            </c:strRef>
          </c:cat>
          <c:val>
            <c:numRef>
              <c:f>Foglio1!$C$2:$C$3</c:f>
              <c:numCache>
                <c:formatCode>0%</c:formatCode>
                <c:ptCount val="2"/>
                <c:pt idx="0">
                  <c:v>0.5</c:v>
                </c:pt>
                <c:pt idx="1">
                  <c:v>0.59599999999999997</c:v>
                </c:pt>
              </c:numCache>
            </c:numRef>
          </c:val>
          <c:extLst>
            <c:ext xmlns:c16="http://schemas.microsoft.com/office/drawing/2014/chart" uri="{C3380CC4-5D6E-409C-BE32-E72D297353CC}">
              <c16:uniqueId val="{00000001-EB85-4B93-9F23-09B019FA5C2B}"/>
            </c:ext>
          </c:extLst>
        </c:ser>
        <c:dLbls>
          <c:showLegendKey val="0"/>
          <c:showVal val="0"/>
          <c:showCatName val="0"/>
          <c:showSerName val="0"/>
          <c:showPercent val="0"/>
          <c:showBubbleSize val="0"/>
        </c:dLbls>
        <c:gapWidth val="150"/>
        <c:overlap val="100"/>
        <c:axId val="462803568"/>
        <c:axId val="462810408"/>
      </c:barChart>
      <c:catAx>
        <c:axId val="462803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s-ES"/>
          </a:p>
        </c:txPr>
        <c:crossAx val="462810408"/>
        <c:crosses val="autoZero"/>
        <c:auto val="1"/>
        <c:lblAlgn val="ctr"/>
        <c:lblOffset val="100"/>
        <c:noMultiLvlLbl val="0"/>
      </c:catAx>
      <c:valAx>
        <c:axId val="462810408"/>
        <c:scaling>
          <c:orientation val="minMax"/>
          <c:max val="1"/>
        </c:scaling>
        <c:delete val="1"/>
        <c:axPos val="l"/>
        <c:numFmt formatCode="0%" sourceLinked="1"/>
        <c:majorTickMark val="none"/>
        <c:minorTickMark val="none"/>
        <c:tickLblPos val="nextTo"/>
        <c:crossAx val="462803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Foglio1!$B$1</c:f>
              <c:strCache>
                <c:ptCount val="1"/>
                <c:pt idx="0">
                  <c:v>Average R&amp;D Intensity Sub-index</c:v>
                </c:pt>
              </c:strCache>
            </c:strRef>
          </c:tx>
          <c:spPr>
            <a:solidFill>
              <a:srgbClr val="001E60"/>
            </a:solidFill>
            <a:ln>
              <a:noFill/>
            </a:ln>
            <a:effectLst/>
          </c:spPr>
          <c:invertIfNegative val="0"/>
          <c:dLbls>
            <c:dLbl>
              <c:idx val="0"/>
              <c:layout>
                <c:manualLayout>
                  <c:x val="0"/>
                  <c:y val="-2.659742679320065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ECB-4057-989D-0062809C9572}"/>
                </c:ext>
              </c:extLst>
            </c:dLbl>
            <c:dLbl>
              <c:idx val="3"/>
              <c:layout>
                <c:manualLayout>
                  <c:x val="-1.1416055630529816E-3"/>
                  <c:y val="-4.521562554844105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ECB-4057-989D-0062809C9572}"/>
                </c:ext>
              </c:extLst>
            </c:dLbl>
            <c:dLbl>
              <c:idx val="4"/>
              <c:numFmt formatCode="#,##0.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1E60"/>
                      </a:solidFill>
                      <a:latin typeface="+mn-lt"/>
                      <a:ea typeface="+mn-ea"/>
                      <a:cs typeface="+mn-cs"/>
                    </a:defRPr>
                  </a:pPr>
                  <a:endParaRPr lang="es-ES"/>
                </a:p>
              </c:txPr>
              <c:dLblPos val="outEnd"/>
              <c:showLegendKey val="0"/>
              <c:showVal val="1"/>
              <c:showCatName val="0"/>
              <c:showSerName val="0"/>
              <c:showPercent val="0"/>
              <c:showBubbleSize val="0"/>
              <c:extLst>
                <c:ext xmlns:c16="http://schemas.microsoft.com/office/drawing/2014/chart" uri="{C3380CC4-5D6E-409C-BE32-E72D297353CC}">
                  <c16:uniqueId val="{00000003-CECB-4057-989D-0062809C957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1E60"/>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trendline>
            <c:name>Trend</c:name>
            <c:spPr>
              <a:ln w="19050" cap="rnd">
                <a:solidFill>
                  <a:srgbClr val="F47B20"/>
                </a:solidFill>
                <a:prstDash val="dash"/>
              </a:ln>
              <a:effectLst/>
            </c:spPr>
            <c:trendlineType val="linear"/>
            <c:dispRSqr val="0"/>
            <c:dispEq val="0"/>
          </c:trendline>
          <c:cat>
            <c:strRef>
              <c:f>Foglio1!$A$2:$A$6</c:f>
              <c:strCache>
                <c:ptCount val="5"/>
                <c:pt idx="0">
                  <c:v>Group E (Least egalitarian)</c:v>
                </c:pt>
                <c:pt idx="1">
                  <c:v>Group D</c:v>
                </c:pt>
                <c:pt idx="2">
                  <c:v>Group C</c:v>
                </c:pt>
                <c:pt idx="3">
                  <c:v>Group B</c:v>
                </c:pt>
                <c:pt idx="4">
                  <c:v>Group A (Most egalitarian)</c:v>
                </c:pt>
              </c:strCache>
            </c:strRef>
          </c:cat>
          <c:val>
            <c:numRef>
              <c:f>Foglio1!$B$2:$B$6</c:f>
              <c:numCache>
                <c:formatCode>General</c:formatCode>
                <c:ptCount val="5"/>
                <c:pt idx="0">
                  <c:v>0.33</c:v>
                </c:pt>
                <c:pt idx="1">
                  <c:v>0.46</c:v>
                </c:pt>
                <c:pt idx="2">
                  <c:v>0.55000000000000004</c:v>
                </c:pt>
                <c:pt idx="3">
                  <c:v>0.56000000000000005</c:v>
                </c:pt>
                <c:pt idx="4">
                  <c:v>0.7</c:v>
                </c:pt>
              </c:numCache>
            </c:numRef>
          </c:val>
          <c:extLst>
            <c:ext xmlns:c16="http://schemas.microsoft.com/office/drawing/2014/chart" uri="{C3380CC4-5D6E-409C-BE32-E72D297353CC}">
              <c16:uniqueId val="{00000000-824A-4274-8D35-EF859372A0C7}"/>
            </c:ext>
          </c:extLst>
        </c:ser>
        <c:dLbls>
          <c:showLegendKey val="0"/>
          <c:showVal val="0"/>
          <c:showCatName val="0"/>
          <c:showSerName val="0"/>
          <c:showPercent val="0"/>
          <c:showBubbleSize val="0"/>
        </c:dLbls>
        <c:gapWidth val="219"/>
        <c:overlap val="-27"/>
        <c:axId val="1250237711"/>
        <c:axId val="1250255471"/>
      </c:barChart>
      <c:catAx>
        <c:axId val="12502377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01E60"/>
                </a:solidFill>
                <a:latin typeface="+mn-lt"/>
                <a:ea typeface="+mn-ea"/>
                <a:cs typeface="+mn-cs"/>
              </a:defRPr>
            </a:pPr>
            <a:endParaRPr lang="es-ES"/>
          </a:p>
        </c:txPr>
        <c:crossAx val="1250255471"/>
        <c:crosses val="autoZero"/>
        <c:auto val="1"/>
        <c:lblAlgn val="ctr"/>
        <c:lblOffset val="100"/>
        <c:noMultiLvlLbl val="0"/>
      </c:catAx>
      <c:valAx>
        <c:axId val="1250255471"/>
        <c:scaling>
          <c:orientation val="minMax"/>
        </c:scaling>
        <c:delete val="1"/>
        <c:axPos val="l"/>
        <c:numFmt formatCode="General" sourceLinked="1"/>
        <c:majorTickMark val="none"/>
        <c:minorTickMark val="none"/>
        <c:tickLblPos val="nextTo"/>
        <c:crossAx val="12502377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001E60"/>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Foglio1!$B$1</c:f>
              <c:strCache>
                <c:ptCount val="1"/>
                <c:pt idx="0">
                  <c:v>Average Internationalization Sub-index </c:v>
                </c:pt>
              </c:strCache>
            </c:strRef>
          </c:tx>
          <c:spPr>
            <a:solidFill>
              <a:srgbClr val="001E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001E60"/>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name>Trend</c:name>
            <c:spPr>
              <a:ln w="19050" cap="rnd">
                <a:solidFill>
                  <a:srgbClr val="F47B20"/>
                </a:solidFill>
                <a:prstDash val="dash"/>
              </a:ln>
              <a:effectLst/>
            </c:spPr>
            <c:trendlineType val="linear"/>
            <c:dispRSqr val="0"/>
            <c:dispEq val="0"/>
          </c:trendline>
          <c:cat>
            <c:strRef>
              <c:f>Foglio1!$A$2:$A$6</c:f>
              <c:strCache>
                <c:ptCount val="5"/>
                <c:pt idx="0">
                  <c:v>Group E</c:v>
                </c:pt>
                <c:pt idx="1">
                  <c:v>Group D</c:v>
                </c:pt>
                <c:pt idx="2">
                  <c:v>Group C</c:v>
                </c:pt>
                <c:pt idx="3">
                  <c:v>Group B</c:v>
                </c:pt>
                <c:pt idx="4">
                  <c:v>Group A</c:v>
                </c:pt>
              </c:strCache>
            </c:strRef>
          </c:cat>
          <c:val>
            <c:numRef>
              <c:f>Foglio1!$B$2:$B$6</c:f>
              <c:numCache>
                <c:formatCode>General</c:formatCode>
                <c:ptCount val="5"/>
                <c:pt idx="0">
                  <c:v>0.33</c:v>
                </c:pt>
                <c:pt idx="1">
                  <c:v>0.48</c:v>
                </c:pt>
                <c:pt idx="2">
                  <c:v>0.72</c:v>
                </c:pt>
                <c:pt idx="3">
                  <c:v>0.68</c:v>
                </c:pt>
                <c:pt idx="4">
                  <c:v>0.72</c:v>
                </c:pt>
              </c:numCache>
            </c:numRef>
          </c:val>
          <c:extLst>
            <c:ext xmlns:c16="http://schemas.microsoft.com/office/drawing/2014/chart" uri="{C3380CC4-5D6E-409C-BE32-E72D297353CC}">
              <c16:uniqueId val="{00000000-8963-4B64-936D-FB191A4AE510}"/>
            </c:ext>
          </c:extLst>
        </c:ser>
        <c:dLbls>
          <c:dLblPos val="outEnd"/>
          <c:showLegendKey val="0"/>
          <c:showVal val="1"/>
          <c:showCatName val="0"/>
          <c:showSerName val="0"/>
          <c:showPercent val="0"/>
          <c:showBubbleSize val="0"/>
        </c:dLbls>
        <c:gapWidth val="219"/>
        <c:overlap val="-27"/>
        <c:axId val="1278835231"/>
        <c:axId val="1278840511"/>
      </c:barChart>
      <c:catAx>
        <c:axId val="12788352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01E60"/>
                </a:solidFill>
                <a:latin typeface="+mn-lt"/>
                <a:ea typeface="+mn-ea"/>
                <a:cs typeface="+mn-cs"/>
              </a:defRPr>
            </a:pPr>
            <a:endParaRPr lang="es-ES"/>
          </a:p>
        </c:txPr>
        <c:crossAx val="1278840511"/>
        <c:crosses val="autoZero"/>
        <c:auto val="1"/>
        <c:lblAlgn val="ctr"/>
        <c:lblOffset val="100"/>
        <c:noMultiLvlLbl val="0"/>
      </c:catAx>
      <c:valAx>
        <c:axId val="1278840511"/>
        <c:scaling>
          <c:orientation val="minMax"/>
        </c:scaling>
        <c:delete val="1"/>
        <c:axPos val="l"/>
        <c:numFmt formatCode="General" sourceLinked="1"/>
        <c:majorTickMark val="none"/>
        <c:minorTickMark val="none"/>
        <c:tickLblPos val="nextTo"/>
        <c:crossAx val="12788352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rgbClr val="001E60"/>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602272811331618E-2"/>
          <c:y val="7.1581631241359731E-2"/>
          <c:w val="0.97479545437733672"/>
          <c:h val="0.63353256774257272"/>
        </c:manualLayout>
      </c:layout>
      <c:barChart>
        <c:barDir val="col"/>
        <c:grouping val="clustered"/>
        <c:varyColors val="0"/>
        <c:ser>
          <c:idx val="0"/>
          <c:order val="0"/>
          <c:tx>
            <c:strRef>
              <c:f>Foglio1!$B$1</c:f>
              <c:strCache>
                <c:ptCount val="1"/>
                <c:pt idx="0">
                  <c:v>Equality Index</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001E60"/>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rgbClr val="F47B20"/>
                </a:solidFill>
                <a:prstDash val="dash"/>
              </a:ln>
              <a:effectLst/>
            </c:spPr>
            <c:trendlineType val="linear"/>
            <c:dispRSqr val="0"/>
            <c:dispEq val="0"/>
          </c:trendline>
          <c:cat>
            <c:strRef>
              <c:f>Foglio1!$A$2:$A$6</c:f>
              <c:strCache>
                <c:ptCount val="5"/>
                <c:pt idx="0">
                  <c:v>Group E (Least competitive)</c:v>
                </c:pt>
                <c:pt idx="1">
                  <c:v>Group D</c:v>
                </c:pt>
                <c:pt idx="2">
                  <c:v>Group C</c:v>
                </c:pt>
                <c:pt idx="3">
                  <c:v>Group B</c:v>
                </c:pt>
                <c:pt idx="4">
                  <c:v>Group A (Most competitive)</c:v>
                </c:pt>
              </c:strCache>
            </c:strRef>
          </c:cat>
          <c:val>
            <c:numRef>
              <c:f>Foglio1!$B$2:$B$6</c:f>
              <c:numCache>
                <c:formatCode>0.00</c:formatCode>
                <c:ptCount val="5"/>
                <c:pt idx="0">
                  <c:v>0.37</c:v>
                </c:pt>
                <c:pt idx="1">
                  <c:v>0.41</c:v>
                </c:pt>
                <c:pt idx="2">
                  <c:v>0.42</c:v>
                </c:pt>
                <c:pt idx="3">
                  <c:v>0.47</c:v>
                </c:pt>
                <c:pt idx="4">
                  <c:v>0.52</c:v>
                </c:pt>
              </c:numCache>
            </c:numRef>
          </c:val>
          <c:extLst>
            <c:ext xmlns:c16="http://schemas.microsoft.com/office/drawing/2014/chart" uri="{C3380CC4-5D6E-409C-BE32-E72D297353CC}">
              <c16:uniqueId val="{00000004-7052-4121-80BC-6C8D027D7C0D}"/>
            </c:ext>
          </c:extLst>
        </c:ser>
        <c:dLbls>
          <c:dLblPos val="outEnd"/>
          <c:showLegendKey val="0"/>
          <c:showVal val="1"/>
          <c:showCatName val="0"/>
          <c:showSerName val="0"/>
          <c:showPercent val="0"/>
          <c:showBubbleSize val="0"/>
        </c:dLbls>
        <c:gapWidth val="219"/>
        <c:overlap val="-27"/>
        <c:axId val="669632616"/>
        <c:axId val="156064136"/>
      </c:barChart>
      <c:catAx>
        <c:axId val="669632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s-ES"/>
          </a:p>
        </c:txPr>
        <c:crossAx val="156064136"/>
        <c:crosses val="autoZero"/>
        <c:auto val="1"/>
        <c:lblAlgn val="ctr"/>
        <c:lblOffset val="100"/>
        <c:noMultiLvlLbl val="0"/>
      </c:catAx>
      <c:valAx>
        <c:axId val="156064136"/>
        <c:scaling>
          <c:orientation val="minMax"/>
        </c:scaling>
        <c:delete val="1"/>
        <c:axPos val="l"/>
        <c:numFmt formatCode="0.00" sourceLinked="1"/>
        <c:majorTickMark val="none"/>
        <c:minorTickMark val="none"/>
        <c:tickLblPos val="nextTo"/>
        <c:crossAx val="669632616"/>
        <c:crosses val="autoZero"/>
        <c:crossBetween val="between"/>
      </c:valAx>
      <c:spPr>
        <a:noFill/>
        <a:ln>
          <a:noFill/>
        </a:ln>
        <a:effectLst/>
      </c:spPr>
    </c:plotArea>
    <c:legend>
      <c:legendPos val="b"/>
      <c:legendEntry>
        <c:idx val="1"/>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s-ES"/>
          </a:p>
        </c:txPr>
      </c:legendEntry>
      <c:layout>
        <c:manualLayout>
          <c:xMode val="edge"/>
          <c:yMode val="edge"/>
          <c:x val="0.21164908272232907"/>
          <c:y val="0.8873145256909909"/>
          <c:w val="0.6912679510219929"/>
          <c:h val="7.1186697309720159E-2"/>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it-IT" sz="2000" b="1" i="0" u="none" strike="noStrike" baseline="0">
                <a:solidFill>
                  <a:srgbClr val="001E60"/>
                </a:solidFill>
                <a:effectLst/>
                <a:latin typeface="Source Sans Pro" panose="020B0503030403020204" pitchFamily="34" charset="0"/>
                <a:ea typeface="Source Sans Pro" panose="020B0503030403020204" pitchFamily="34" charset="0"/>
              </a:rPr>
              <a:t>​</a:t>
            </a:r>
            <a:endParaRPr lang="it-IT" sz="2000" b="1">
              <a:solidFill>
                <a:srgbClr val="001E60"/>
              </a:solidFill>
              <a:latin typeface="Source Sans Pro" panose="020B0503030403020204" pitchFamily="34" charset="0"/>
              <a:ea typeface="Source Sans Pro" panose="020B0503030403020204" pitchFamily="34" charset="0"/>
            </a:endParaRP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manualLayout>
          <c:layoutTarget val="inner"/>
          <c:xMode val="edge"/>
          <c:yMode val="edge"/>
          <c:x val="0"/>
          <c:y val="0.1242615480611127"/>
          <c:w val="0.97448658591619364"/>
          <c:h val="0.64335977593905802"/>
        </c:manualLayout>
      </c:layout>
      <c:barChart>
        <c:barDir val="col"/>
        <c:grouping val="clustered"/>
        <c:varyColors val="0"/>
        <c:ser>
          <c:idx val="0"/>
          <c:order val="0"/>
          <c:tx>
            <c:strRef>
              <c:f>Foglio1!$B$1</c:f>
              <c:strCache>
                <c:ptCount val="1"/>
                <c:pt idx="0">
                  <c:v>Least competitive</c:v>
                </c:pt>
              </c:strCache>
            </c:strRef>
          </c:tx>
          <c:spPr>
            <a:solidFill>
              <a:srgbClr val="001E60"/>
            </a:solidFill>
            <a:ln>
              <a:noFill/>
            </a:ln>
            <a:effectLst/>
          </c:spPr>
          <c:invertIfNegative val="0"/>
          <c:dLbls>
            <c:dLbl>
              <c:idx val="4"/>
              <c:layout>
                <c:manualLayout>
                  <c:x val="-1.0437305761557148E-2"/>
                  <c:y val="5.162507189909127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717-469F-804B-FE38228617DD}"/>
                </c:ext>
              </c:extLst>
            </c:dLbl>
            <c:dLbl>
              <c:idx val="5"/>
              <c:layout>
                <c:manualLayout>
                  <c:x val="-5.7985032008651665E-3"/>
                  <c:y val="2.581253594954516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717-469F-804B-FE38228617DD}"/>
                </c:ext>
              </c:extLst>
            </c:dLbl>
            <c:dLbl>
              <c:idx val="6"/>
              <c:layout>
                <c:manualLayout>
                  <c:x val="-5.7985032008650815E-3"/>
                  <c:y val="2.581253594954563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717-469F-804B-FE38228617DD}"/>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Foglio1!$A$2:$A$8</c:f>
              <c:strCache>
                <c:ptCount val="7"/>
                <c:pt idx="0">
                  <c:v>ICT</c:v>
                </c:pt>
                <c:pt idx="1">
                  <c:v>Production</c:v>
                </c:pt>
                <c:pt idx="2">
                  <c:v>Marketing</c:v>
                </c:pt>
                <c:pt idx="3">
                  <c:v>HR</c:v>
                </c:pt>
                <c:pt idx="4">
                  <c:v>Admin/Finance</c:v>
                </c:pt>
                <c:pt idx="5">
                  <c:v>Sales</c:v>
                </c:pt>
                <c:pt idx="6">
                  <c:v>R&amp;D</c:v>
                </c:pt>
              </c:strCache>
            </c:strRef>
          </c:cat>
          <c:val>
            <c:numRef>
              <c:f>Foglio1!$B$2:$B$8</c:f>
              <c:numCache>
                <c:formatCode>0%</c:formatCode>
                <c:ptCount val="7"/>
                <c:pt idx="0">
                  <c:v>0.05</c:v>
                </c:pt>
                <c:pt idx="1">
                  <c:v>7.0000000000000007E-2</c:v>
                </c:pt>
                <c:pt idx="2">
                  <c:v>7.0000000000000007E-2</c:v>
                </c:pt>
                <c:pt idx="3">
                  <c:v>0.08</c:v>
                </c:pt>
                <c:pt idx="4">
                  <c:v>0.13</c:v>
                </c:pt>
                <c:pt idx="5">
                  <c:v>0.14000000000000001</c:v>
                </c:pt>
                <c:pt idx="6">
                  <c:v>0.08</c:v>
                </c:pt>
              </c:numCache>
            </c:numRef>
          </c:val>
          <c:extLst>
            <c:ext xmlns:c16="http://schemas.microsoft.com/office/drawing/2014/chart" uri="{C3380CC4-5D6E-409C-BE32-E72D297353CC}">
              <c16:uniqueId val="{00000000-A3FF-4BE3-B362-46E14372E81E}"/>
            </c:ext>
          </c:extLst>
        </c:ser>
        <c:ser>
          <c:idx val="1"/>
          <c:order val="1"/>
          <c:tx>
            <c:strRef>
              <c:f>Foglio1!$C$1</c:f>
              <c:strCache>
                <c:ptCount val="1"/>
                <c:pt idx="0">
                  <c:v>Most competitive</c:v>
                </c:pt>
              </c:strCache>
            </c:strRef>
          </c:tx>
          <c:spPr>
            <a:solidFill>
              <a:srgbClr val="F47B20"/>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F47B2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Foglio1!$A$2:$A$8</c:f>
              <c:strCache>
                <c:ptCount val="7"/>
                <c:pt idx="0">
                  <c:v>ICT</c:v>
                </c:pt>
                <c:pt idx="1">
                  <c:v>Production</c:v>
                </c:pt>
                <c:pt idx="2">
                  <c:v>Marketing</c:v>
                </c:pt>
                <c:pt idx="3">
                  <c:v>HR</c:v>
                </c:pt>
                <c:pt idx="4">
                  <c:v>Admin/Finance</c:v>
                </c:pt>
                <c:pt idx="5">
                  <c:v>Sales</c:v>
                </c:pt>
                <c:pt idx="6">
                  <c:v>R&amp;D</c:v>
                </c:pt>
              </c:strCache>
            </c:strRef>
          </c:cat>
          <c:val>
            <c:numRef>
              <c:f>Foglio1!$C$2:$C$8</c:f>
              <c:numCache>
                <c:formatCode>0%</c:formatCode>
                <c:ptCount val="7"/>
                <c:pt idx="0">
                  <c:v>0.11</c:v>
                </c:pt>
                <c:pt idx="1">
                  <c:v>0.12</c:v>
                </c:pt>
                <c:pt idx="2">
                  <c:v>0.1</c:v>
                </c:pt>
                <c:pt idx="3">
                  <c:v>0.12</c:v>
                </c:pt>
                <c:pt idx="4">
                  <c:v>0.21</c:v>
                </c:pt>
                <c:pt idx="5">
                  <c:v>0.21</c:v>
                </c:pt>
                <c:pt idx="6">
                  <c:v>0.12</c:v>
                </c:pt>
              </c:numCache>
            </c:numRef>
          </c:val>
          <c:extLst>
            <c:ext xmlns:c16="http://schemas.microsoft.com/office/drawing/2014/chart" uri="{C3380CC4-5D6E-409C-BE32-E72D297353CC}">
              <c16:uniqueId val="{00000001-A3FF-4BE3-B362-46E14372E81E}"/>
            </c:ext>
          </c:extLst>
        </c:ser>
        <c:dLbls>
          <c:showLegendKey val="0"/>
          <c:showVal val="0"/>
          <c:showCatName val="0"/>
          <c:showSerName val="0"/>
          <c:showPercent val="0"/>
          <c:showBubbleSize val="0"/>
        </c:dLbls>
        <c:gapWidth val="219"/>
        <c:axId val="1195494303"/>
        <c:axId val="1195494783"/>
      </c:barChart>
      <c:catAx>
        <c:axId val="11954943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1E60"/>
                </a:solidFill>
                <a:latin typeface="+mn-lt"/>
                <a:ea typeface="+mn-ea"/>
                <a:cs typeface="+mn-cs"/>
              </a:defRPr>
            </a:pPr>
            <a:endParaRPr lang="es-ES"/>
          </a:p>
        </c:txPr>
        <c:crossAx val="1195494783"/>
        <c:crosses val="autoZero"/>
        <c:auto val="1"/>
        <c:lblAlgn val="ctr"/>
        <c:lblOffset val="100"/>
        <c:noMultiLvlLbl val="0"/>
      </c:catAx>
      <c:valAx>
        <c:axId val="1195494783"/>
        <c:scaling>
          <c:orientation val="minMax"/>
        </c:scaling>
        <c:delete val="1"/>
        <c:axPos val="l"/>
        <c:numFmt formatCode="0%" sourceLinked="1"/>
        <c:majorTickMark val="none"/>
        <c:minorTickMark val="none"/>
        <c:tickLblPos val="nextTo"/>
        <c:crossAx val="11954943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rgbClr val="001E60"/>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s-E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Foglio1!$B$1</c:f>
              <c:strCache>
                <c:ptCount val="1"/>
                <c:pt idx="0">
                  <c:v>Least competitive</c:v>
                </c:pt>
              </c:strCache>
            </c:strRef>
          </c:tx>
          <c:spPr>
            <a:solidFill>
              <a:srgbClr val="001E60"/>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00206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Foglio1!$A$2:$A$5</c:f>
              <c:strCache>
                <c:ptCount val="4"/>
                <c:pt idx="0">
                  <c:v>Skilled Workes</c:v>
                </c:pt>
                <c:pt idx="1">
                  <c:v>C-Level</c:v>
                </c:pt>
                <c:pt idx="2">
                  <c:v>Steering Committe</c:v>
                </c:pt>
                <c:pt idx="3">
                  <c:v>Board of Directors</c:v>
                </c:pt>
              </c:strCache>
            </c:strRef>
          </c:cat>
          <c:val>
            <c:numRef>
              <c:f>Foglio1!$B$2:$B$5</c:f>
              <c:numCache>
                <c:formatCode>0%</c:formatCode>
                <c:ptCount val="4"/>
                <c:pt idx="0">
                  <c:v>0.17</c:v>
                </c:pt>
                <c:pt idx="1">
                  <c:v>0.13400000000000001</c:v>
                </c:pt>
                <c:pt idx="2">
                  <c:v>0.1</c:v>
                </c:pt>
                <c:pt idx="3">
                  <c:v>7.9000000000000001E-2</c:v>
                </c:pt>
              </c:numCache>
            </c:numRef>
          </c:val>
          <c:extLst>
            <c:ext xmlns:c16="http://schemas.microsoft.com/office/drawing/2014/chart" uri="{C3380CC4-5D6E-409C-BE32-E72D297353CC}">
              <c16:uniqueId val="{00000000-FB6F-44FC-9A1E-024E95C0E567}"/>
            </c:ext>
          </c:extLst>
        </c:ser>
        <c:ser>
          <c:idx val="1"/>
          <c:order val="1"/>
          <c:tx>
            <c:strRef>
              <c:f>Foglio1!$C$1</c:f>
              <c:strCache>
                <c:ptCount val="1"/>
                <c:pt idx="0">
                  <c:v>Most competitive</c:v>
                </c:pt>
              </c:strCache>
            </c:strRef>
          </c:tx>
          <c:spPr>
            <a:solidFill>
              <a:srgbClr val="F47B20"/>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F47B2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Foglio1!$A$2:$A$5</c:f>
              <c:strCache>
                <c:ptCount val="4"/>
                <c:pt idx="0">
                  <c:v>Skilled Workes</c:v>
                </c:pt>
                <c:pt idx="1">
                  <c:v>C-Level</c:v>
                </c:pt>
                <c:pt idx="2">
                  <c:v>Steering Committe</c:v>
                </c:pt>
                <c:pt idx="3">
                  <c:v>Board of Directors</c:v>
                </c:pt>
              </c:strCache>
            </c:strRef>
          </c:cat>
          <c:val>
            <c:numRef>
              <c:f>Foglio1!$C$2:$C$5</c:f>
              <c:numCache>
                <c:formatCode>0%</c:formatCode>
                <c:ptCount val="4"/>
                <c:pt idx="0">
                  <c:v>0.18</c:v>
                </c:pt>
                <c:pt idx="1">
                  <c:v>0.19</c:v>
                </c:pt>
                <c:pt idx="2">
                  <c:v>0.22</c:v>
                </c:pt>
                <c:pt idx="3">
                  <c:v>0.18</c:v>
                </c:pt>
              </c:numCache>
            </c:numRef>
          </c:val>
          <c:extLst>
            <c:ext xmlns:c16="http://schemas.microsoft.com/office/drawing/2014/chart" uri="{C3380CC4-5D6E-409C-BE32-E72D297353CC}">
              <c16:uniqueId val="{00000001-FB6F-44FC-9A1E-024E95C0E567}"/>
            </c:ext>
          </c:extLst>
        </c:ser>
        <c:dLbls>
          <c:showLegendKey val="0"/>
          <c:showVal val="0"/>
          <c:showCatName val="0"/>
          <c:showSerName val="0"/>
          <c:showPercent val="0"/>
          <c:showBubbleSize val="0"/>
        </c:dLbls>
        <c:gapWidth val="219"/>
        <c:axId val="1195494303"/>
        <c:axId val="1195494783"/>
      </c:barChart>
      <c:catAx>
        <c:axId val="11954943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1E60"/>
                </a:solidFill>
                <a:latin typeface="+mn-lt"/>
                <a:ea typeface="+mn-ea"/>
                <a:cs typeface="+mn-cs"/>
              </a:defRPr>
            </a:pPr>
            <a:endParaRPr lang="es-ES"/>
          </a:p>
        </c:txPr>
        <c:crossAx val="1195494783"/>
        <c:crosses val="autoZero"/>
        <c:auto val="1"/>
        <c:lblAlgn val="ctr"/>
        <c:lblOffset val="100"/>
        <c:noMultiLvlLbl val="0"/>
      </c:catAx>
      <c:valAx>
        <c:axId val="1195494783"/>
        <c:scaling>
          <c:orientation val="minMax"/>
        </c:scaling>
        <c:delete val="1"/>
        <c:axPos val="l"/>
        <c:numFmt formatCode="0%" sourceLinked="1"/>
        <c:majorTickMark val="none"/>
        <c:minorTickMark val="none"/>
        <c:tickLblPos val="nextTo"/>
        <c:crossAx val="1195494303"/>
        <c:crosses val="autoZero"/>
        <c:crossBetween val="between"/>
      </c:valAx>
      <c:spPr>
        <a:noFill/>
        <a:ln>
          <a:noFill/>
        </a:ln>
        <a:effectLst/>
      </c:spPr>
    </c:plotArea>
    <c:legend>
      <c:legendPos val="b"/>
      <c:layout>
        <c:manualLayout>
          <c:xMode val="edge"/>
          <c:yMode val="edge"/>
          <c:x val="0.28208529302713764"/>
          <c:y val="0.9123604985767676"/>
          <c:w val="0.39241904112639092"/>
          <c:h val="7.1162699981231148E-2"/>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001E60"/>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s-E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602272811331618E-2"/>
          <c:y val="1.373529809382182E-2"/>
          <c:w val="0.97479545437733672"/>
          <c:h val="0.72490793564958766"/>
        </c:manualLayout>
      </c:layout>
      <c:barChart>
        <c:barDir val="col"/>
        <c:grouping val="clustered"/>
        <c:varyColors val="0"/>
        <c:ser>
          <c:idx val="0"/>
          <c:order val="0"/>
          <c:tx>
            <c:strRef>
              <c:f>Foglio1!$B$1</c:f>
              <c:strCache>
                <c:ptCount val="1"/>
                <c:pt idx="0">
                  <c:v>Work-life Balance</c:v>
                </c:pt>
              </c:strCache>
            </c:strRef>
          </c:tx>
          <c:spPr>
            <a:solidFill>
              <a:srgbClr val="002060"/>
            </a:solidFill>
            <a:ln>
              <a:noFill/>
            </a:ln>
            <a:effectLst/>
          </c:spPr>
          <c:invertIfNegative val="0"/>
          <c:dLbls>
            <c:dLbl>
              <c:idx val="0"/>
              <c:layout>
                <c:manualLayout>
                  <c:x val="-2.4058884457996723E-2"/>
                  <c:y val="-1.3735298093821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78A-4EE5-A7B7-07577AEBCE2E}"/>
                </c:ext>
              </c:extLst>
            </c:dLbl>
            <c:dLbl>
              <c:idx val="1"/>
              <c:layout>
                <c:manualLayout>
                  <c:x val="0"/>
                  <c:y val="-4.39529539002298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78A-4EE5-A7B7-07577AEBCE2E}"/>
                </c:ext>
              </c:extLst>
            </c:dLbl>
            <c:dLbl>
              <c:idx val="2"/>
              <c:layout>
                <c:manualLayout>
                  <c:x val="-8.4014181536549799E-17"/>
                  <c:y val="-2.19764769501149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26C-4FEC-9FFE-0760C0040D12}"/>
                </c:ext>
              </c:extLst>
            </c:dLbl>
            <c:dLbl>
              <c:idx val="3"/>
              <c:layout>
                <c:manualLayout>
                  <c:x val="-1.1456611646665108E-3"/>
                  <c:y val="2.747059618764357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812-47E0-A26A-29EAAE5E1D7C}"/>
                </c:ext>
              </c:extLst>
            </c:dLbl>
            <c:dLbl>
              <c:idx val="4"/>
              <c:layout>
                <c:manualLayout>
                  <c:x val="-2.2913223293331893E-3"/>
                  <c:y val="-1.83272137352980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78A-4EE5-A7B7-07577AEBCE2E}"/>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002060"/>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trendline>
            <c:spPr>
              <a:ln w="19050" cap="rnd">
                <a:solidFill>
                  <a:schemeClr val="accent2"/>
                </a:solidFill>
                <a:prstDash val="dash"/>
              </a:ln>
              <a:effectLst/>
            </c:spPr>
            <c:trendlineType val="linear"/>
            <c:dispRSqr val="0"/>
            <c:dispEq val="0"/>
          </c:trendline>
          <c:cat>
            <c:strRef>
              <c:f>Foglio1!$A$2:$A$6</c:f>
              <c:strCache>
                <c:ptCount val="5"/>
                <c:pt idx="0">
                  <c:v>Group E (Least competitive)</c:v>
                </c:pt>
                <c:pt idx="1">
                  <c:v>Group D</c:v>
                </c:pt>
                <c:pt idx="2">
                  <c:v>Group C</c:v>
                </c:pt>
                <c:pt idx="3">
                  <c:v>Group B</c:v>
                </c:pt>
                <c:pt idx="4">
                  <c:v>Group A (Most competitive)</c:v>
                </c:pt>
              </c:strCache>
            </c:strRef>
          </c:cat>
          <c:val>
            <c:numRef>
              <c:f>Foglio1!$B$2:$B$6</c:f>
              <c:numCache>
                <c:formatCode>0.00</c:formatCode>
                <c:ptCount val="5"/>
                <c:pt idx="0">
                  <c:v>0.66</c:v>
                </c:pt>
                <c:pt idx="1">
                  <c:v>0.67</c:v>
                </c:pt>
                <c:pt idx="2">
                  <c:v>0.7</c:v>
                </c:pt>
                <c:pt idx="3">
                  <c:v>0.75</c:v>
                </c:pt>
                <c:pt idx="4">
                  <c:v>0.76</c:v>
                </c:pt>
              </c:numCache>
            </c:numRef>
          </c:val>
          <c:extLst>
            <c:ext xmlns:c16="http://schemas.microsoft.com/office/drawing/2014/chart" uri="{C3380CC4-5D6E-409C-BE32-E72D297353CC}">
              <c16:uniqueId val="{00000000-D78A-4EE5-A7B7-07577AEBCE2E}"/>
            </c:ext>
          </c:extLst>
        </c:ser>
        <c:dLbls>
          <c:showLegendKey val="0"/>
          <c:showVal val="0"/>
          <c:showCatName val="0"/>
          <c:showSerName val="0"/>
          <c:showPercent val="0"/>
          <c:showBubbleSize val="0"/>
        </c:dLbls>
        <c:gapWidth val="219"/>
        <c:overlap val="-27"/>
        <c:axId val="669632616"/>
        <c:axId val="156064136"/>
      </c:barChart>
      <c:catAx>
        <c:axId val="669632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s-ES"/>
          </a:p>
        </c:txPr>
        <c:crossAx val="156064136"/>
        <c:crosses val="autoZero"/>
        <c:auto val="1"/>
        <c:lblAlgn val="ctr"/>
        <c:lblOffset val="100"/>
        <c:noMultiLvlLbl val="0"/>
      </c:catAx>
      <c:valAx>
        <c:axId val="156064136"/>
        <c:scaling>
          <c:orientation val="minMax"/>
        </c:scaling>
        <c:delete val="1"/>
        <c:axPos val="l"/>
        <c:numFmt formatCode="0.00" sourceLinked="1"/>
        <c:majorTickMark val="none"/>
        <c:minorTickMark val="none"/>
        <c:tickLblPos val="nextTo"/>
        <c:crossAx val="669632616"/>
        <c:crosses val="autoZero"/>
        <c:crossBetween val="between"/>
      </c:valAx>
      <c:spPr>
        <a:noFill/>
        <a:ln>
          <a:noFill/>
        </a:ln>
        <a:effectLst/>
      </c:spPr>
    </c:plotArea>
    <c:legend>
      <c:legendPos val="b"/>
      <c:layout>
        <c:manualLayout>
          <c:xMode val="edge"/>
          <c:yMode val="edge"/>
          <c:x val="3.4071602199019925E-2"/>
          <c:y val="0.89859564688387195"/>
          <c:w val="0.96393530821262241"/>
          <c:h val="7.1186697309720159E-2"/>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19FE021-706E-41F7-8A59-F734FCCD14D0}" type="datetimeFigureOut">
              <a:rPr lang="en-US" smtClean="0"/>
              <a:t>6/22/2023</a:t>
            </a:fld>
            <a:endParaRPr lang="en-US"/>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marL="437672" indent="-437672">
              <a:spcBef>
                <a:spcPts val="2400"/>
              </a:spcBef>
              <a:spcAft>
                <a:spcPts val="1200"/>
              </a:spcAft>
              <a:buClr>
                <a:srgbClr val="F47B20"/>
              </a:buClr>
              <a:buFont typeface="Arial" panose="020B0604020202020204" pitchFamily="34" charset="0"/>
              <a:buChar char="•"/>
              <a:defRPr/>
            </a:pPr>
            <a:r>
              <a:rPr lang="it-IT" err="1"/>
              <a:t>F</a:t>
            </a:r>
            <a:r>
              <a:rPr lang="it-IT" altLang="it-IT" sz="1200" err="1">
                <a:solidFill>
                  <a:srgbClr val="001E60"/>
                </a:solidFill>
                <a:ea typeface="ＭＳ Ｐゴシック" panose="020B0600070205080204" pitchFamily="34" charset="-128"/>
              </a:rPr>
              <a:t>474</a:t>
            </a:r>
            <a:r>
              <a:rPr lang="it-IT" altLang="it-IT" sz="1200">
                <a:solidFill>
                  <a:srgbClr val="001E60"/>
                </a:solidFill>
                <a:ea typeface="ＭＳ Ｐゴシック" panose="020B0600070205080204" pitchFamily="34" charset="-128"/>
              </a:rPr>
              <a:t> company in the survey (11 </a:t>
            </a:r>
            <a:r>
              <a:rPr lang="it-IT" altLang="it-IT" sz="1200" err="1">
                <a:solidFill>
                  <a:srgbClr val="001E60"/>
                </a:solidFill>
                <a:ea typeface="ＭＳ Ｐゴシック" panose="020B0600070205080204" pitchFamily="34" charset="-128"/>
              </a:rPr>
              <a:t>deleted</a:t>
            </a:r>
            <a:r>
              <a:rPr lang="it-IT" altLang="it-IT" sz="1200">
                <a:solidFill>
                  <a:srgbClr val="001E60"/>
                </a:solidFill>
                <a:ea typeface="ＭＳ Ｐゴシック" panose="020B0600070205080204" pitchFamily="34" charset="-128"/>
              </a:rPr>
              <a:t> due to </a:t>
            </a:r>
            <a:r>
              <a:rPr lang="it-IT" altLang="it-IT" sz="1200" err="1">
                <a:solidFill>
                  <a:srgbClr val="001E60"/>
                </a:solidFill>
                <a:ea typeface="ＭＳ Ｐゴシック" panose="020B0600070205080204" pitchFamily="34" charset="-128"/>
              </a:rPr>
              <a:t>lack</a:t>
            </a:r>
            <a:r>
              <a:rPr lang="it-IT" altLang="it-IT" sz="1200">
                <a:solidFill>
                  <a:srgbClr val="001E60"/>
                </a:solidFill>
                <a:ea typeface="ＭＳ Ｐゴシック" panose="020B0600070205080204" pitchFamily="34" charset="-128"/>
              </a:rPr>
              <a:t> of info for the equality index </a:t>
            </a:r>
            <a:r>
              <a:rPr lang="it-IT" altLang="it-IT" sz="1200" err="1">
                <a:solidFill>
                  <a:srgbClr val="001E60"/>
                </a:solidFill>
                <a:ea typeface="ＭＳ Ｐゴシック" panose="020B0600070205080204" pitchFamily="34" charset="-128"/>
              </a:rPr>
              <a:t>calculation</a:t>
            </a:r>
            <a:r>
              <a:rPr lang="it-IT" altLang="it-IT" sz="1200">
                <a:solidFill>
                  <a:srgbClr val="001E60"/>
                </a:solidFill>
                <a:ea typeface="ＭＳ Ｐゴシック" panose="020B0600070205080204" pitchFamily="34" charset="-128"/>
              </a:rPr>
              <a:t>)</a:t>
            </a:r>
          </a:p>
          <a:p>
            <a:pPr marL="437672" indent="-437672">
              <a:spcBef>
                <a:spcPts val="2400"/>
              </a:spcBef>
              <a:spcAft>
                <a:spcPts val="1200"/>
              </a:spcAft>
              <a:buClr>
                <a:srgbClr val="F47B20"/>
              </a:buClr>
              <a:buFont typeface="Arial" panose="020B0604020202020204" pitchFamily="34" charset="0"/>
              <a:buChar char="•"/>
              <a:defRPr/>
            </a:pPr>
            <a:r>
              <a:rPr lang="it-IT" altLang="it-IT" sz="1200">
                <a:solidFill>
                  <a:srgbClr val="001E60"/>
                </a:solidFill>
                <a:ea typeface="ＭＳ Ｐゴシック" panose="020B0600070205080204" pitchFamily="34" charset="-128"/>
              </a:rPr>
              <a:t>Uso dei quintili (</a:t>
            </a:r>
            <a:r>
              <a:rPr lang="it-IT" altLang="it-IT" sz="1200" err="1">
                <a:solidFill>
                  <a:srgbClr val="001E60"/>
                </a:solidFill>
                <a:ea typeface="ＭＳ Ｐゴシック" panose="020B0600070205080204" pitchFamily="34" charset="-128"/>
              </a:rPr>
              <a:t>4x95+1</a:t>
            </a:r>
            <a:r>
              <a:rPr lang="it-IT" altLang="it-IT" sz="1200">
                <a:solidFill>
                  <a:srgbClr val="001E60"/>
                </a:solidFill>
                <a:ea typeface="ＭＳ Ｐゴシック" panose="020B0600070205080204" pitchFamily="34" charset="-128"/>
              </a:rPr>
              <a:t> da 94)</a:t>
            </a:r>
          </a:p>
          <a:p>
            <a:pPr lvl="0"/>
            <a:endParaRPr lang="en-US"/>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E1C4AF9-2104-4088-A904-5FD50FEA80B3}" type="slidenum">
              <a:rPr lang="en-US" smtClean="0"/>
              <a:t>‹Nº›</a:t>
            </a:fld>
            <a:endParaRPr lang="en-US"/>
          </a:p>
        </p:txBody>
      </p:sp>
    </p:spTree>
    <p:extLst>
      <p:ext uri="{BB962C8B-B14F-4D97-AF65-F5344CB8AC3E}">
        <p14:creationId xmlns:p14="http://schemas.microsoft.com/office/powerpoint/2010/main" val="3528780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126" userDrawn="1">
          <p15:clr>
            <a:srgbClr val="F26B43"/>
          </p15:clr>
        </p15:guide>
        <p15:guide id="2" pos="2141"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E1C4AF9-2104-4088-A904-5FD50FEA80B3}" type="slidenum">
              <a:rPr lang="en-US" smtClean="0"/>
              <a:t>3</a:t>
            </a:fld>
            <a:endParaRPr lang="en-US" dirty="0"/>
          </a:p>
        </p:txBody>
      </p:sp>
    </p:spTree>
    <p:extLst>
      <p:ext uri="{BB962C8B-B14F-4D97-AF65-F5344CB8AC3E}">
        <p14:creationId xmlns:p14="http://schemas.microsoft.com/office/powerpoint/2010/main" val="924138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E1C4AF9-2104-4088-A904-5FD50FEA80B3}" type="slidenum">
              <a:rPr lang="en-US" smtClean="0"/>
              <a:t>17</a:t>
            </a:fld>
            <a:endParaRPr lang="en-US"/>
          </a:p>
        </p:txBody>
      </p:sp>
    </p:spTree>
    <p:extLst>
      <p:ext uri="{BB962C8B-B14F-4D97-AF65-F5344CB8AC3E}">
        <p14:creationId xmlns:p14="http://schemas.microsoft.com/office/powerpoint/2010/main" val="39014467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4.x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Copertina ENG">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AD11B1C0-E831-460E-B679-473C507CE8AF}"/>
              </a:ext>
            </a:extLst>
          </p:cNvPr>
          <p:cNvSpPr/>
          <p:nvPr userDrawn="1"/>
        </p:nvSpPr>
        <p:spPr bwMode="auto">
          <a:xfrm>
            <a:off x="119336" y="183380"/>
            <a:ext cx="11953328" cy="6557988"/>
          </a:xfrm>
          <a:prstGeom prst="rect">
            <a:avLst/>
          </a:prstGeom>
          <a:noFill/>
          <a:ln w="19050" cap="flat" cmpd="sng" algn="ctr">
            <a:solidFill>
              <a:srgbClr val="F47B2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a:ln>
                <a:noFill/>
              </a:ln>
              <a:solidFill>
                <a:srgbClr val="020060"/>
              </a:solidFill>
              <a:effectLst/>
              <a:latin typeface="Tahoma" pitchFamily="34" charset="0"/>
            </a:endParaRPr>
          </a:p>
        </p:txBody>
      </p:sp>
      <p:sp>
        <p:nvSpPr>
          <p:cNvPr id="16" name="Rettangolo 15">
            <a:extLst>
              <a:ext uri="{FF2B5EF4-FFF2-40B4-BE49-F238E27FC236}">
                <a16:creationId xmlns:a16="http://schemas.microsoft.com/office/drawing/2014/main" id="{4ED0E4C7-47E5-4FB6-807B-90C3A58DB331}"/>
              </a:ext>
            </a:extLst>
          </p:cNvPr>
          <p:cNvSpPr/>
          <p:nvPr userDrawn="1"/>
        </p:nvSpPr>
        <p:spPr bwMode="auto">
          <a:xfrm>
            <a:off x="11026950" y="5805264"/>
            <a:ext cx="839403"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a:ln>
                <a:noFill/>
              </a:ln>
              <a:solidFill>
                <a:srgbClr val="020060"/>
              </a:solidFill>
              <a:effectLst/>
              <a:latin typeface="Tahoma" pitchFamily="34" charset="0"/>
            </a:endParaRPr>
          </a:p>
        </p:txBody>
      </p:sp>
      <p:pic>
        <p:nvPicPr>
          <p:cNvPr id="15" name="Immagine 14">
            <a:extLst>
              <a:ext uri="{FF2B5EF4-FFF2-40B4-BE49-F238E27FC236}">
                <a16:creationId xmlns:a16="http://schemas.microsoft.com/office/drawing/2014/main" id="{212FBF0D-C989-41AA-A45F-208D779874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87820" y="6066000"/>
            <a:ext cx="792000" cy="792000"/>
          </a:xfrm>
          <a:prstGeom prst="rect">
            <a:avLst/>
          </a:prstGeom>
        </p:spPr>
      </p:pic>
      <p:sp>
        <p:nvSpPr>
          <p:cNvPr id="9" name="Segnaposto testo 3">
            <a:extLst>
              <a:ext uri="{FF2B5EF4-FFF2-40B4-BE49-F238E27FC236}">
                <a16:creationId xmlns:a16="http://schemas.microsoft.com/office/drawing/2014/main" id="{CEF3B03C-6510-404E-BDE2-6393740705E6}"/>
              </a:ext>
            </a:extLst>
          </p:cNvPr>
          <p:cNvSpPr>
            <a:spLocks noGrp="1"/>
          </p:cNvSpPr>
          <p:nvPr>
            <p:ph type="body" sz="quarter" idx="10"/>
          </p:nvPr>
        </p:nvSpPr>
        <p:spPr>
          <a:xfrm>
            <a:off x="566737" y="2266744"/>
            <a:ext cx="7414385" cy="914400"/>
          </a:xfrm>
          <a:prstGeom prst="rect">
            <a:avLst/>
          </a:prstGeom>
        </p:spPr>
        <p:txBody>
          <a:bodyPr/>
          <a:lstStyle>
            <a:lvl1pPr marL="0" indent="0">
              <a:buNone/>
              <a:defRPr sz="3600">
                <a:solidFill>
                  <a:srgbClr val="F47B20"/>
                </a:solidFill>
                <a:latin typeface="+mj-lt"/>
              </a:defRPr>
            </a:lvl1pPr>
          </a:lstStyle>
          <a:p>
            <a:pPr lvl="0"/>
            <a:r>
              <a:rPr lang="it-IT"/>
              <a:t>Fare clic per modificare gli stili del testo dello schema</a:t>
            </a:r>
            <a:endParaRPr lang="en-US"/>
          </a:p>
        </p:txBody>
      </p:sp>
      <p:sp>
        <p:nvSpPr>
          <p:cNvPr id="13" name="Segnaposto testo 5">
            <a:extLst>
              <a:ext uri="{FF2B5EF4-FFF2-40B4-BE49-F238E27FC236}">
                <a16:creationId xmlns:a16="http://schemas.microsoft.com/office/drawing/2014/main" id="{B16F692B-F308-4E63-9155-3A7A6C7D5B8A}"/>
              </a:ext>
            </a:extLst>
          </p:cNvPr>
          <p:cNvSpPr>
            <a:spLocks noGrp="1"/>
          </p:cNvSpPr>
          <p:nvPr>
            <p:ph type="body" sz="quarter" idx="11"/>
          </p:nvPr>
        </p:nvSpPr>
        <p:spPr>
          <a:xfrm>
            <a:off x="566737" y="3721293"/>
            <a:ext cx="7414385" cy="914400"/>
          </a:xfrm>
          <a:prstGeom prst="rect">
            <a:avLst/>
          </a:prstGeom>
        </p:spPr>
        <p:txBody>
          <a:bodyPr/>
          <a:lstStyle>
            <a:lvl1pPr marL="0" indent="0">
              <a:buNone/>
              <a:defRPr sz="2000">
                <a:solidFill>
                  <a:srgbClr val="001E60"/>
                </a:solidFill>
              </a:defRPr>
            </a:lvl1pPr>
          </a:lstStyle>
          <a:p>
            <a:pPr lvl="0"/>
            <a:r>
              <a:rPr lang="it-IT"/>
              <a:t>Fare clic per modificare gli stili del testo dello schema</a:t>
            </a:r>
            <a:endParaRPr lang="en-US"/>
          </a:p>
        </p:txBody>
      </p:sp>
    </p:spTree>
    <p:extLst>
      <p:ext uri="{BB962C8B-B14F-4D97-AF65-F5344CB8AC3E}">
        <p14:creationId xmlns:p14="http://schemas.microsoft.com/office/powerpoint/2010/main" val="2635163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Copertina ITA">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AD11B1C0-E831-460E-B679-473C507CE8AF}"/>
              </a:ext>
            </a:extLst>
          </p:cNvPr>
          <p:cNvSpPr/>
          <p:nvPr userDrawn="1"/>
        </p:nvSpPr>
        <p:spPr bwMode="auto">
          <a:xfrm>
            <a:off x="119336" y="183380"/>
            <a:ext cx="11953328" cy="6557988"/>
          </a:xfrm>
          <a:prstGeom prst="rect">
            <a:avLst/>
          </a:prstGeom>
          <a:noFill/>
          <a:ln w="19050" cap="flat" cmpd="sng" algn="ctr">
            <a:solidFill>
              <a:srgbClr val="F47B2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a:ln>
                <a:noFill/>
              </a:ln>
              <a:solidFill>
                <a:srgbClr val="020060"/>
              </a:solidFill>
              <a:effectLst/>
              <a:latin typeface="Tahoma" pitchFamily="34" charset="0"/>
            </a:endParaRPr>
          </a:p>
        </p:txBody>
      </p:sp>
      <p:sp>
        <p:nvSpPr>
          <p:cNvPr id="16" name="Rettangolo 15">
            <a:extLst>
              <a:ext uri="{FF2B5EF4-FFF2-40B4-BE49-F238E27FC236}">
                <a16:creationId xmlns:a16="http://schemas.microsoft.com/office/drawing/2014/main" id="{4ED0E4C7-47E5-4FB6-807B-90C3A58DB331}"/>
              </a:ext>
            </a:extLst>
          </p:cNvPr>
          <p:cNvSpPr/>
          <p:nvPr userDrawn="1"/>
        </p:nvSpPr>
        <p:spPr bwMode="auto">
          <a:xfrm>
            <a:off x="11026950" y="5805264"/>
            <a:ext cx="839403" cy="864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600" b="0" i="0" u="none" strike="noStrike" cap="none" normalizeH="0" baseline="0">
              <a:ln>
                <a:noFill/>
              </a:ln>
              <a:solidFill>
                <a:srgbClr val="020060"/>
              </a:solidFill>
              <a:effectLst/>
              <a:latin typeface="Tahoma" pitchFamily="34" charset="0"/>
            </a:endParaRPr>
          </a:p>
        </p:txBody>
      </p:sp>
      <p:sp>
        <p:nvSpPr>
          <p:cNvPr id="4" name="Segnaposto testo 3">
            <a:extLst>
              <a:ext uri="{FF2B5EF4-FFF2-40B4-BE49-F238E27FC236}">
                <a16:creationId xmlns:a16="http://schemas.microsoft.com/office/drawing/2014/main" id="{25CBE222-E164-42F3-9FB3-4F7E2BCD3C21}"/>
              </a:ext>
            </a:extLst>
          </p:cNvPr>
          <p:cNvSpPr>
            <a:spLocks noGrp="1"/>
          </p:cNvSpPr>
          <p:nvPr>
            <p:ph type="body" sz="quarter" idx="10"/>
          </p:nvPr>
        </p:nvSpPr>
        <p:spPr>
          <a:xfrm>
            <a:off x="566737" y="2266744"/>
            <a:ext cx="7414385" cy="914400"/>
          </a:xfrm>
          <a:prstGeom prst="rect">
            <a:avLst/>
          </a:prstGeom>
        </p:spPr>
        <p:txBody>
          <a:bodyPr/>
          <a:lstStyle>
            <a:lvl1pPr marL="0" indent="0">
              <a:buNone/>
              <a:defRPr sz="3600">
                <a:solidFill>
                  <a:srgbClr val="F47B20"/>
                </a:solidFill>
                <a:latin typeface="+mj-lt"/>
              </a:defRPr>
            </a:lvl1pPr>
          </a:lstStyle>
          <a:p>
            <a:pPr lvl="0"/>
            <a:r>
              <a:rPr lang="it-IT"/>
              <a:t>Fare clic per modificare gli stili del testo dello schema</a:t>
            </a:r>
            <a:endParaRPr lang="en-US"/>
          </a:p>
        </p:txBody>
      </p:sp>
      <p:sp>
        <p:nvSpPr>
          <p:cNvPr id="6" name="Segnaposto testo 5">
            <a:extLst>
              <a:ext uri="{FF2B5EF4-FFF2-40B4-BE49-F238E27FC236}">
                <a16:creationId xmlns:a16="http://schemas.microsoft.com/office/drawing/2014/main" id="{3E4C8B86-7057-4948-B090-590AA5D5F011}"/>
              </a:ext>
            </a:extLst>
          </p:cNvPr>
          <p:cNvSpPr>
            <a:spLocks noGrp="1"/>
          </p:cNvSpPr>
          <p:nvPr>
            <p:ph type="body" sz="quarter" idx="11"/>
          </p:nvPr>
        </p:nvSpPr>
        <p:spPr>
          <a:xfrm>
            <a:off x="566737" y="3721293"/>
            <a:ext cx="7414385" cy="914400"/>
          </a:xfrm>
          <a:prstGeom prst="rect">
            <a:avLst/>
          </a:prstGeom>
        </p:spPr>
        <p:txBody>
          <a:bodyPr/>
          <a:lstStyle>
            <a:lvl1pPr marL="0" indent="0">
              <a:buNone/>
              <a:defRPr sz="2000">
                <a:solidFill>
                  <a:srgbClr val="001E60"/>
                </a:solidFill>
              </a:defRPr>
            </a:lvl1pPr>
          </a:lstStyle>
          <a:p>
            <a:pPr lvl="0"/>
            <a:r>
              <a:rPr lang="it-IT"/>
              <a:t>Fare clic per modificare gli stili del testo dello schema</a:t>
            </a:r>
            <a:endParaRPr lang="en-US"/>
          </a:p>
        </p:txBody>
      </p:sp>
    </p:spTree>
    <p:extLst>
      <p:ext uri="{BB962C8B-B14F-4D97-AF65-F5344CB8AC3E}">
        <p14:creationId xmlns:p14="http://schemas.microsoft.com/office/powerpoint/2010/main" val="147556947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olo e bullet">
    <p:spTree>
      <p:nvGrpSpPr>
        <p:cNvPr id="1" name=""/>
        <p:cNvGrpSpPr/>
        <p:nvPr/>
      </p:nvGrpSpPr>
      <p:grpSpPr>
        <a:xfrm>
          <a:off x="0" y="0"/>
          <a:ext cx="0" cy="0"/>
          <a:chOff x="0" y="0"/>
          <a:chExt cx="0" cy="0"/>
        </a:xfrm>
      </p:grpSpPr>
      <p:graphicFrame>
        <p:nvGraphicFramePr>
          <p:cNvPr id="4" name="Oggetto 3" hidden="1">
            <a:extLst>
              <a:ext uri="{FF2B5EF4-FFF2-40B4-BE49-F238E27FC236}">
                <a16:creationId xmlns:a16="http://schemas.microsoft.com/office/drawing/2014/main" id="{422E74AF-5128-4E59-AF54-67A68A2235D6}"/>
              </a:ext>
            </a:extLst>
          </p:cNvPr>
          <p:cNvGraphicFramePr>
            <a:graphicFrameLocks noChangeAspect="1"/>
          </p:cNvGraphicFramePr>
          <p:nvPr userDrawn="1">
            <p:custDataLst>
              <p:tags r:id="rId1"/>
            </p:custDataLst>
            <p:extLst>
              <p:ext uri="{D42A27DB-BD31-4B8C-83A1-F6EECF244321}">
                <p14:modId xmlns:p14="http://schemas.microsoft.com/office/powerpoint/2010/main" val="26261727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Diapositiva think-cell" r:id="rId3" imgW="395" imgH="396" progId="TCLayout.ActiveDocument.1">
                  <p:embed/>
                </p:oleObj>
              </mc:Choice>
              <mc:Fallback>
                <p:oleObj name="Diapositiva think-cell" r:id="rId3" imgW="395" imgH="396" progId="TCLayout.ActiveDocument.1">
                  <p:embed/>
                  <p:pic>
                    <p:nvPicPr>
                      <p:cNvPr id="4" name="Oggetto 3" hidden="1">
                        <a:extLst>
                          <a:ext uri="{FF2B5EF4-FFF2-40B4-BE49-F238E27FC236}">
                            <a16:creationId xmlns:a16="http://schemas.microsoft.com/office/drawing/2014/main" id="{422E74AF-5128-4E59-AF54-67A68A2235D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olo 1">
            <a:extLst>
              <a:ext uri="{FF2B5EF4-FFF2-40B4-BE49-F238E27FC236}">
                <a16:creationId xmlns:a16="http://schemas.microsoft.com/office/drawing/2014/main" id="{34B0247E-C23A-4A31-B60B-C6B02AC79597}"/>
              </a:ext>
            </a:extLst>
          </p:cNvPr>
          <p:cNvSpPr>
            <a:spLocks noGrp="1"/>
          </p:cNvSpPr>
          <p:nvPr>
            <p:ph type="title" hasCustomPrompt="1"/>
          </p:nvPr>
        </p:nvSpPr>
        <p:spPr>
          <a:xfrm>
            <a:off x="403313" y="206099"/>
            <a:ext cx="11384495" cy="553199"/>
          </a:xfrm>
          <a:prstGeom prst="rect">
            <a:avLst/>
          </a:prstGeom>
        </p:spPr>
        <p:txBody>
          <a:bodyPr vert="horz" lIns="91440" tIns="45720" rIns="91440" bIns="45720" rtlCol="0" anchor="ctr">
            <a:noAutofit/>
          </a:bodyPr>
          <a:lstStyle>
            <a:lvl1pPr algn="l" rtl="0" eaLnBrk="0" fontAlgn="base" hangingPunct="0">
              <a:spcBef>
                <a:spcPct val="0"/>
              </a:spcBef>
              <a:spcAft>
                <a:spcPct val="0"/>
              </a:spcAft>
              <a:defRPr sz="2800">
                <a:solidFill>
                  <a:srgbClr val="F47B20"/>
                </a:solidFill>
                <a:latin typeface="Source Sans Pro SemiBold" panose="020B0603030403020204" pitchFamily="34" charset="0"/>
                <a:ea typeface="Source Sans Pro SemiBold" panose="020B0603030403020204" pitchFamily="34" charset="0"/>
                <a:cs typeface="+mj-cs"/>
              </a:defRPr>
            </a:lvl1pPr>
            <a:lvl2pPr algn="l" rtl="0" eaLnBrk="0" fontAlgn="base" hangingPunct="0">
              <a:spcBef>
                <a:spcPct val="0"/>
              </a:spcBef>
              <a:spcAft>
                <a:spcPct val="0"/>
              </a:spcAft>
              <a:defRPr sz="2900">
                <a:solidFill>
                  <a:srgbClr val="F47B20"/>
                </a:solidFill>
                <a:latin typeface="Tahoma" pitchFamily="34" charset="0"/>
                <a:ea typeface="MS PGothic" panose="020B0600070205080204" pitchFamily="34" charset="-128"/>
              </a:defRPr>
            </a:lvl2pPr>
            <a:lvl3pPr algn="l" rtl="0" eaLnBrk="0" fontAlgn="base" hangingPunct="0">
              <a:spcBef>
                <a:spcPct val="0"/>
              </a:spcBef>
              <a:spcAft>
                <a:spcPct val="0"/>
              </a:spcAft>
              <a:defRPr sz="2900">
                <a:solidFill>
                  <a:srgbClr val="F47B20"/>
                </a:solidFill>
                <a:latin typeface="Tahoma" pitchFamily="34" charset="0"/>
                <a:ea typeface="MS PGothic" panose="020B0600070205080204" pitchFamily="34" charset="-128"/>
              </a:defRPr>
            </a:lvl3pPr>
            <a:lvl4pPr algn="l" rtl="0" eaLnBrk="0" fontAlgn="base" hangingPunct="0">
              <a:spcBef>
                <a:spcPct val="0"/>
              </a:spcBef>
              <a:spcAft>
                <a:spcPct val="0"/>
              </a:spcAft>
              <a:defRPr sz="2900">
                <a:solidFill>
                  <a:srgbClr val="F47B20"/>
                </a:solidFill>
                <a:latin typeface="Tahoma" pitchFamily="34" charset="0"/>
                <a:ea typeface="MS PGothic" panose="020B0600070205080204" pitchFamily="34" charset="-128"/>
              </a:defRPr>
            </a:lvl4pPr>
            <a:lvl5pPr algn="l" rtl="0" eaLnBrk="0" fontAlgn="base" hangingPunct="0">
              <a:spcBef>
                <a:spcPct val="0"/>
              </a:spcBef>
              <a:spcAft>
                <a:spcPct val="0"/>
              </a:spcAft>
              <a:defRPr sz="2900">
                <a:solidFill>
                  <a:srgbClr val="F47B20"/>
                </a:solidFill>
                <a:latin typeface="Tahoma" pitchFamily="34" charset="0"/>
                <a:ea typeface="MS PGothic" panose="020B0600070205080204" pitchFamily="34" charset="-128"/>
              </a:defRPr>
            </a:lvl5pPr>
            <a:lvl6pPr marL="562722" algn="l" rtl="0" fontAlgn="base">
              <a:spcBef>
                <a:spcPct val="0"/>
              </a:spcBef>
              <a:spcAft>
                <a:spcPct val="0"/>
              </a:spcAft>
              <a:defRPr sz="2462">
                <a:solidFill>
                  <a:srgbClr val="020060"/>
                </a:solidFill>
                <a:latin typeface="Tahoma" pitchFamily="34" charset="0"/>
              </a:defRPr>
            </a:lvl6pPr>
            <a:lvl7pPr marL="1125444" algn="l" rtl="0" fontAlgn="base">
              <a:spcBef>
                <a:spcPct val="0"/>
              </a:spcBef>
              <a:spcAft>
                <a:spcPct val="0"/>
              </a:spcAft>
              <a:defRPr sz="2462">
                <a:solidFill>
                  <a:srgbClr val="020060"/>
                </a:solidFill>
                <a:latin typeface="Tahoma" pitchFamily="34" charset="0"/>
              </a:defRPr>
            </a:lvl7pPr>
            <a:lvl8pPr marL="1688165" algn="l" rtl="0" fontAlgn="base">
              <a:spcBef>
                <a:spcPct val="0"/>
              </a:spcBef>
              <a:spcAft>
                <a:spcPct val="0"/>
              </a:spcAft>
              <a:defRPr sz="2462">
                <a:solidFill>
                  <a:srgbClr val="020060"/>
                </a:solidFill>
                <a:latin typeface="Tahoma" pitchFamily="34" charset="0"/>
              </a:defRPr>
            </a:lvl8pPr>
            <a:lvl9pPr marL="2250887" algn="l" rtl="0" fontAlgn="base">
              <a:spcBef>
                <a:spcPct val="0"/>
              </a:spcBef>
              <a:spcAft>
                <a:spcPct val="0"/>
              </a:spcAft>
              <a:defRPr sz="2462">
                <a:solidFill>
                  <a:srgbClr val="020060"/>
                </a:solidFill>
                <a:latin typeface="Tahoma" pitchFamily="34" charset="0"/>
              </a:defRPr>
            </a:lvl9pPr>
          </a:lstStyle>
          <a:p>
            <a:r>
              <a:rPr lang="it-IT"/>
              <a:t>Fare clic per modificare lo stile del titolo del</a:t>
            </a:r>
            <a:br>
              <a:rPr lang="it-IT"/>
            </a:br>
            <a:r>
              <a:rPr lang="it-IT"/>
              <a:t>lo schema</a:t>
            </a:r>
          </a:p>
        </p:txBody>
      </p:sp>
      <p:sp>
        <p:nvSpPr>
          <p:cNvPr id="6" name="Segnaposto testo 5">
            <a:extLst>
              <a:ext uri="{FF2B5EF4-FFF2-40B4-BE49-F238E27FC236}">
                <a16:creationId xmlns:a16="http://schemas.microsoft.com/office/drawing/2014/main" id="{F43C7B1A-5D74-4852-8F13-DA3E8B3373DB}"/>
              </a:ext>
            </a:extLst>
          </p:cNvPr>
          <p:cNvSpPr>
            <a:spLocks noGrp="1"/>
          </p:cNvSpPr>
          <p:nvPr>
            <p:ph type="body" sz="quarter" idx="10"/>
          </p:nvPr>
        </p:nvSpPr>
        <p:spPr>
          <a:xfrm>
            <a:off x="2206694" y="6311555"/>
            <a:ext cx="8488362" cy="277812"/>
          </a:xfrm>
          <a:prstGeom prst="rect">
            <a:avLst/>
          </a:prstGeom>
        </p:spPr>
        <p:txBody>
          <a:bodyPr/>
          <a:lstStyle>
            <a:lvl1pPr marL="0" indent="0">
              <a:buNone/>
              <a:defRPr sz="1200">
                <a:solidFill>
                  <a:schemeClr val="bg1">
                    <a:lumMod val="50000"/>
                  </a:schemeClr>
                </a:solidFill>
              </a:defRPr>
            </a:lvl1pPr>
          </a:lstStyle>
          <a:p>
            <a:pPr lvl="0"/>
            <a:endParaRPr lang="en-US"/>
          </a:p>
        </p:txBody>
      </p:sp>
      <p:sp>
        <p:nvSpPr>
          <p:cNvPr id="5" name="Segnaposto testo 4">
            <a:extLst>
              <a:ext uri="{FF2B5EF4-FFF2-40B4-BE49-F238E27FC236}">
                <a16:creationId xmlns:a16="http://schemas.microsoft.com/office/drawing/2014/main" id="{B325C0D9-8EE5-4942-818C-789CA58F9729}"/>
              </a:ext>
            </a:extLst>
          </p:cNvPr>
          <p:cNvSpPr>
            <a:spLocks noGrp="1"/>
          </p:cNvSpPr>
          <p:nvPr>
            <p:ph type="body" sz="quarter" idx="11"/>
          </p:nvPr>
        </p:nvSpPr>
        <p:spPr>
          <a:xfrm>
            <a:off x="402693" y="1172817"/>
            <a:ext cx="11384495" cy="4830418"/>
          </a:xfrm>
          <a:prstGeom prst="rect">
            <a:avLst/>
          </a:prstGeom>
        </p:spPr>
        <p:txBody>
          <a:bodyPr/>
          <a:lstStyle>
            <a:lvl1pPr marL="228600" indent="-228600">
              <a:spcBef>
                <a:spcPts val="600"/>
              </a:spcBef>
              <a:buClr>
                <a:srgbClr val="F47B20"/>
              </a:buClr>
              <a:buFont typeface="Wingdings" panose="05000000000000000000" pitchFamily="2" charset="2"/>
              <a:buChar char="§"/>
              <a:defRPr sz="1800">
                <a:solidFill>
                  <a:srgbClr val="001E60"/>
                </a:solidFill>
              </a:defRPr>
            </a:lvl1pPr>
            <a:lvl2pPr marL="685800" indent="-228600">
              <a:spcBef>
                <a:spcPts val="600"/>
              </a:spcBef>
              <a:buClr>
                <a:srgbClr val="F47B20"/>
              </a:buClr>
              <a:buSzPct val="50000"/>
              <a:buFont typeface="Wingdings" panose="05000000000000000000" pitchFamily="2" charset="2"/>
              <a:buChar char="q"/>
              <a:defRPr sz="1800">
                <a:solidFill>
                  <a:srgbClr val="001E60"/>
                </a:solidFill>
              </a:defRPr>
            </a:lvl2pPr>
            <a:lvl3pPr marL="1143000" indent="-228600">
              <a:spcBef>
                <a:spcPts val="600"/>
              </a:spcBef>
              <a:buClr>
                <a:srgbClr val="F47B20"/>
              </a:buClr>
              <a:buFont typeface="Source Sans Pro" panose="020B0503030403020204" pitchFamily="34" charset="0"/>
              <a:buChar char="−"/>
              <a:defRPr sz="1800">
                <a:solidFill>
                  <a:srgbClr val="001E60"/>
                </a:solidFill>
              </a:defRPr>
            </a:lvl3pPr>
            <a:lvl4pPr>
              <a:defRPr>
                <a:solidFill>
                  <a:srgbClr val="001E60"/>
                </a:solidFill>
              </a:defRPr>
            </a:lvl4pPr>
            <a:lvl5pPr>
              <a:defRPr>
                <a:solidFill>
                  <a:srgbClr val="001E60"/>
                </a:solidFill>
              </a:defRPr>
            </a:lvl5pPr>
          </a:lstStyle>
          <a:p>
            <a:pPr lvl="0"/>
            <a:r>
              <a:rPr lang="it-IT"/>
              <a:t>Fare clic per modificare gli stili del testo dello schema</a:t>
            </a:r>
          </a:p>
          <a:p>
            <a:pPr lvl="1"/>
            <a:r>
              <a:rPr lang="it-IT"/>
              <a:t>Secondo livello</a:t>
            </a:r>
          </a:p>
          <a:p>
            <a:pPr lvl="2"/>
            <a:r>
              <a:rPr lang="it-IT"/>
              <a:t>Terzo livello</a:t>
            </a:r>
          </a:p>
        </p:txBody>
      </p:sp>
    </p:spTree>
    <p:extLst>
      <p:ext uri="{BB962C8B-B14F-4D97-AF65-F5344CB8AC3E}">
        <p14:creationId xmlns:p14="http://schemas.microsoft.com/office/powerpoint/2010/main" val="3840833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etodologia">
    <p:spTree>
      <p:nvGrpSpPr>
        <p:cNvPr id="1" name=""/>
        <p:cNvGrpSpPr/>
        <p:nvPr/>
      </p:nvGrpSpPr>
      <p:grpSpPr>
        <a:xfrm>
          <a:off x="0" y="0"/>
          <a:ext cx="0" cy="0"/>
          <a:chOff x="0" y="0"/>
          <a:chExt cx="0" cy="0"/>
        </a:xfrm>
      </p:grpSpPr>
      <p:pic>
        <p:nvPicPr>
          <p:cNvPr id="7" name="Picture 2" descr="C:\Users\vadorni\Desktop\Nuovo Format\Sintesi.png">
            <a:extLst>
              <a:ext uri="{FF2B5EF4-FFF2-40B4-BE49-F238E27FC236}">
                <a16:creationId xmlns:a16="http://schemas.microsoft.com/office/drawing/2014/main" id="{2BFF7C48-3CC9-46AD-98B5-71318A99C41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00038" y="168275"/>
            <a:ext cx="11601450" cy="5974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Oggetto 3" hidden="1">
            <a:extLst>
              <a:ext uri="{FF2B5EF4-FFF2-40B4-BE49-F238E27FC236}">
                <a16:creationId xmlns:a16="http://schemas.microsoft.com/office/drawing/2014/main" id="{422E74AF-5128-4E59-AF54-67A68A2235D6}"/>
              </a:ext>
            </a:extLst>
          </p:cNvPr>
          <p:cNvGraphicFramePr>
            <a:graphicFrameLocks noChangeAspect="1"/>
          </p:cNvGraphicFramePr>
          <p:nvPr userDrawn="1">
            <p:custDataLst>
              <p:tags r:id="rId1"/>
            </p:custDataLst>
            <p:extLst>
              <p:ext uri="{D42A27DB-BD31-4B8C-83A1-F6EECF244321}">
                <p14:modId xmlns:p14="http://schemas.microsoft.com/office/powerpoint/2010/main" val="37723284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Diapositiva think-cell" r:id="rId4" imgW="395" imgH="396" progId="TCLayout.ActiveDocument.1">
                  <p:embed/>
                </p:oleObj>
              </mc:Choice>
              <mc:Fallback>
                <p:oleObj name="Diapositiva think-cell" r:id="rId4" imgW="395" imgH="396" progId="TCLayout.ActiveDocument.1">
                  <p:embed/>
                  <p:pic>
                    <p:nvPicPr>
                      <p:cNvPr id="4" name="Oggetto 3" hidden="1">
                        <a:extLst>
                          <a:ext uri="{FF2B5EF4-FFF2-40B4-BE49-F238E27FC236}">
                            <a16:creationId xmlns:a16="http://schemas.microsoft.com/office/drawing/2014/main" id="{422E74AF-5128-4E59-AF54-67A68A2235D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olo 1">
            <a:extLst>
              <a:ext uri="{FF2B5EF4-FFF2-40B4-BE49-F238E27FC236}">
                <a16:creationId xmlns:a16="http://schemas.microsoft.com/office/drawing/2014/main" id="{34B0247E-C23A-4A31-B60B-C6B02AC79597}"/>
              </a:ext>
            </a:extLst>
          </p:cNvPr>
          <p:cNvSpPr>
            <a:spLocks noGrp="1"/>
          </p:cNvSpPr>
          <p:nvPr>
            <p:ph type="title" hasCustomPrompt="1"/>
          </p:nvPr>
        </p:nvSpPr>
        <p:spPr>
          <a:xfrm>
            <a:off x="403313" y="842201"/>
            <a:ext cx="11384495" cy="553199"/>
          </a:xfrm>
          <a:prstGeom prst="rect">
            <a:avLst/>
          </a:prstGeom>
        </p:spPr>
        <p:txBody>
          <a:bodyPr vert="horz" lIns="91440" tIns="45720" rIns="91440" bIns="45720" rtlCol="0" anchor="ctr">
            <a:noAutofit/>
          </a:bodyPr>
          <a:lstStyle>
            <a:lvl1pPr algn="l" rtl="0" eaLnBrk="0" fontAlgn="base" hangingPunct="0">
              <a:spcBef>
                <a:spcPct val="0"/>
              </a:spcBef>
              <a:spcAft>
                <a:spcPct val="0"/>
              </a:spcAft>
              <a:defRPr sz="3200">
                <a:solidFill>
                  <a:srgbClr val="F47B20"/>
                </a:solidFill>
                <a:latin typeface="Source Sans Pro SemiBold" panose="020B0603030403020204" pitchFamily="34" charset="0"/>
                <a:ea typeface="Source Sans Pro SemiBold" panose="020B0603030403020204" pitchFamily="34" charset="0"/>
                <a:cs typeface="+mj-cs"/>
              </a:defRPr>
            </a:lvl1pPr>
            <a:lvl2pPr algn="l" rtl="0" eaLnBrk="0" fontAlgn="base" hangingPunct="0">
              <a:spcBef>
                <a:spcPct val="0"/>
              </a:spcBef>
              <a:spcAft>
                <a:spcPct val="0"/>
              </a:spcAft>
              <a:defRPr sz="2900">
                <a:solidFill>
                  <a:srgbClr val="F47B20"/>
                </a:solidFill>
                <a:latin typeface="Tahoma" pitchFamily="34" charset="0"/>
                <a:ea typeface="MS PGothic" panose="020B0600070205080204" pitchFamily="34" charset="-128"/>
              </a:defRPr>
            </a:lvl2pPr>
            <a:lvl3pPr algn="l" rtl="0" eaLnBrk="0" fontAlgn="base" hangingPunct="0">
              <a:spcBef>
                <a:spcPct val="0"/>
              </a:spcBef>
              <a:spcAft>
                <a:spcPct val="0"/>
              </a:spcAft>
              <a:defRPr sz="2900">
                <a:solidFill>
                  <a:srgbClr val="F47B20"/>
                </a:solidFill>
                <a:latin typeface="Tahoma" pitchFamily="34" charset="0"/>
                <a:ea typeface="MS PGothic" panose="020B0600070205080204" pitchFamily="34" charset="-128"/>
              </a:defRPr>
            </a:lvl3pPr>
            <a:lvl4pPr algn="l" rtl="0" eaLnBrk="0" fontAlgn="base" hangingPunct="0">
              <a:spcBef>
                <a:spcPct val="0"/>
              </a:spcBef>
              <a:spcAft>
                <a:spcPct val="0"/>
              </a:spcAft>
              <a:defRPr sz="2900">
                <a:solidFill>
                  <a:srgbClr val="F47B20"/>
                </a:solidFill>
                <a:latin typeface="Tahoma" pitchFamily="34" charset="0"/>
                <a:ea typeface="MS PGothic" panose="020B0600070205080204" pitchFamily="34" charset="-128"/>
              </a:defRPr>
            </a:lvl4pPr>
            <a:lvl5pPr algn="l" rtl="0" eaLnBrk="0" fontAlgn="base" hangingPunct="0">
              <a:spcBef>
                <a:spcPct val="0"/>
              </a:spcBef>
              <a:spcAft>
                <a:spcPct val="0"/>
              </a:spcAft>
              <a:defRPr sz="2900">
                <a:solidFill>
                  <a:srgbClr val="F47B20"/>
                </a:solidFill>
                <a:latin typeface="Tahoma" pitchFamily="34" charset="0"/>
                <a:ea typeface="MS PGothic" panose="020B0600070205080204" pitchFamily="34" charset="-128"/>
              </a:defRPr>
            </a:lvl5pPr>
            <a:lvl6pPr marL="562722" algn="l" rtl="0" fontAlgn="base">
              <a:spcBef>
                <a:spcPct val="0"/>
              </a:spcBef>
              <a:spcAft>
                <a:spcPct val="0"/>
              </a:spcAft>
              <a:defRPr sz="2462">
                <a:solidFill>
                  <a:srgbClr val="020060"/>
                </a:solidFill>
                <a:latin typeface="Tahoma" pitchFamily="34" charset="0"/>
              </a:defRPr>
            </a:lvl6pPr>
            <a:lvl7pPr marL="1125444" algn="l" rtl="0" fontAlgn="base">
              <a:spcBef>
                <a:spcPct val="0"/>
              </a:spcBef>
              <a:spcAft>
                <a:spcPct val="0"/>
              </a:spcAft>
              <a:defRPr sz="2462">
                <a:solidFill>
                  <a:srgbClr val="020060"/>
                </a:solidFill>
                <a:latin typeface="Tahoma" pitchFamily="34" charset="0"/>
              </a:defRPr>
            </a:lvl7pPr>
            <a:lvl8pPr marL="1688165" algn="l" rtl="0" fontAlgn="base">
              <a:spcBef>
                <a:spcPct val="0"/>
              </a:spcBef>
              <a:spcAft>
                <a:spcPct val="0"/>
              </a:spcAft>
              <a:defRPr sz="2462">
                <a:solidFill>
                  <a:srgbClr val="020060"/>
                </a:solidFill>
                <a:latin typeface="Tahoma" pitchFamily="34" charset="0"/>
              </a:defRPr>
            </a:lvl8pPr>
            <a:lvl9pPr marL="2250887" algn="l" rtl="0" fontAlgn="base">
              <a:spcBef>
                <a:spcPct val="0"/>
              </a:spcBef>
              <a:spcAft>
                <a:spcPct val="0"/>
              </a:spcAft>
              <a:defRPr sz="2462">
                <a:solidFill>
                  <a:srgbClr val="020060"/>
                </a:solidFill>
                <a:latin typeface="Tahoma" pitchFamily="34" charset="0"/>
              </a:defRPr>
            </a:lvl9pPr>
          </a:lstStyle>
          <a:p>
            <a:r>
              <a:rPr lang="it-IT"/>
              <a:t>Fare clic per modificare lo stile del titolo del</a:t>
            </a:r>
            <a:br>
              <a:rPr lang="it-IT"/>
            </a:br>
            <a:r>
              <a:rPr lang="it-IT"/>
              <a:t>lo schema</a:t>
            </a:r>
          </a:p>
        </p:txBody>
      </p:sp>
      <p:sp>
        <p:nvSpPr>
          <p:cNvPr id="6" name="Segnaposto testo 5">
            <a:extLst>
              <a:ext uri="{FF2B5EF4-FFF2-40B4-BE49-F238E27FC236}">
                <a16:creationId xmlns:a16="http://schemas.microsoft.com/office/drawing/2014/main" id="{F43C7B1A-5D74-4852-8F13-DA3E8B3373DB}"/>
              </a:ext>
            </a:extLst>
          </p:cNvPr>
          <p:cNvSpPr>
            <a:spLocks noGrp="1"/>
          </p:cNvSpPr>
          <p:nvPr>
            <p:ph type="body" sz="quarter" idx="10"/>
          </p:nvPr>
        </p:nvSpPr>
        <p:spPr>
          <a:xfrm>
            <a:off x="2206694" y="6311555"/>
            <a:ext cx="8488362" cy="277812"/>
          </a:xfrm>
          <a:prstGeom prst="rect">
            <a:avLst/>
          </a:prstGeom>
        </p:spPr>
        <p:txBody>
          <a:bodyPr/>
          <a:lstStyle>
            <a:lvl1pPr marL="0" indent="0">
              <a:buNone/>
              <a:defRPr sz="1200">
                <a:solidFill>
                  <a:schemeClr val="bg1">
                    <a:lumMod val="50000"/>
                  </a:schemeClr>
                </a:solidFill>
              </a:defRPr>
            </a:lvl1pPr>
          </a:lstStyle>
          <a:p>
            <a:pPr lvl="0"/>
            <a:endParaRPr lang="en-US"/>
          </a:p>
        </p:txBody>
      </p:sp>
      <p:sp>
        <p:nvSpPr>
          <p:cNvPr id="5" name="Segnaposto testo 4">
            <a:extLst>
              <a:ext uri="{FF2B5EF4-FFF2-40B4-BE49-F238E27FC236}">
                <a16:creationId xmlns:a16="http://schemas.microsoft.com/office/drawing/2014/main" id="{B325C0D9-8EE5-4942-818C-789CA58F9729}"/>
              </a:ext>
            </a:extLst>
          </p:cNvPr>
          <p:cNvSpPr>
            <a:spLocks noGrp="1"/>
          </p:cNvSpPr>
          <p:nvPr>
            <p:ph type="body" sz="quarter" idx="11"/>
          </p:nvPr>
        </p:nvSpPr>
        <p:spPr>
          <a:xfrm>
            <a:off x="402693" y="1669773"/>
            <a:ext cx="11384495" cy="4346026"/>
          </a:xfrm>
          <a:prstGeom prst="rect">
            <a:avLst/>
          </a:prstGeom>
        </p:spPr>
        <p:txBody>
          <a:bodyPr/>
          <a:lstStyle>
            <a:lvl1pPr marL="228600" indent="-228600">
              <a:spcBef>
                <a:spcPts val="600"/>
              </a:spcBef>
              <a:buClr>
                <a:srgbClr val="F47B20"/>
              </a:buClr>
              <a:buFont typeface="Wingdings" panose="05000000000000000000" pitchFamily="2" charset="2"/>
              <a:buChar char="§"/>
              <a:defRPr sz="1800">
                <a:solidFill>
                  <a:srgbClr val="001E60"/>
                </a:solidFill>
              </a:defRPr>
            </a:lvl1pPr>
            <a:lvl2pPr marL="685800" indent="-228600">
              <a:spcBef>
                <a:spcPts val="600"/>
              </a:spcBef>
              <a:buClr>
                <a:srgbClr val="F47B20"/>
              </a:buClr>
              <a:buSzPct val="50000"/>
              <a:buFont typeface="Wingdings" panose="05000000000000000000" pitchFamily="2" charset="2"/>
              <a:buChar char="q"/>
              <a:defRPr sz="1800">
                <a:solidFill>
                  <a:srgbClr val="001E60"/>
                </a:solidFill>
              </a:defRPr>
            </a:lvl2pPr>
            <a:lvl3pPr marL="1143000" indent="-228600">
              <a:spcBef>
                <a:spcPts val="600"/>
              </a:spcBef>
              <a:buClr>
                <a:srgbClr val="F47B20"/>
              </a:buClr>
              <a:buFont typeface="Source Sans Pro" panose="020B0503030403020204" pitchFamily="34" charset="0"/>
              <a:buChar char="−"/>
              <a:defRPr sz="1800">
                <a:solidFill>
                  <a:srgbClr val="001E60"/>
                </a:solidFill>
              </a:defRPr>
            </a:lvl3pPr>
            <a:lvl4pPr>
              <a:defRPr>
                <a:solidFill>
                  <a:srgbClr val="001E60"/>
                </a:solidFill>
              </a:defRPr>
            </a:lvl4pPr>
            <a:lvl5pPr>
              <a:defRPr>
                <a:solidFill>
                  <a:srgbClr val="001E60"/>
                </a:solidFill>
              </a:defRPr>
            </a:lvl5pPr>
          </a:lstStyle>
          <a:p>
            <a:pPr lvl="0"/>
            <a:r>
              <a:rPr lang="it-IT"/>
              <a:t>Fare clic per modificare gli stili del testo dello schema</a:t>
            </a:r>
          </a:p>
          <a:p>
            <a:pPr lvl="1"/>
            <a:r>
              <a:rPr lang="it-IT"/>
              <a:t>Secondo livello</a:t>
            </a:r>
          </a:p>
          <a:p>
            <a:pPr lvl="2"/>
            <a:r>
              <a:rPr lang="it-IT"/>
              <a:t>Terzo livello</a:t>
            </a:r>
          </a:p>
        </p:txBody>
      </p:sp>
    </p:spTree>
    <p:extLst>
      <p:ext uri="{BB962C8B-B14F-4D97-AF65-F5344CB8AC3E}">
        <p14:creationId xmlns:p14="http://schemas.microsoft.com/office/powerpoint/2010/main" val="1688026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essaggio">
    <p:spTree>
      <p:nvGrpSpPr>
        <p:cNvPr id="1" name=""/>
        <p:cNvGrpSpPr/>
        <p:nvPr/>
      </p:nvGrpSpPr>
      <p:grpSpPr>
        <a:xfrm>
          <a:off x="0" y="0"/>
          <a:ext cx="0" cy="0"/>
          <a:chOff x="0" y="0"/>
          <a:chExt cx="0" cy="0"/>
        </a:xfrm>
      </p:grpSpPr>
      <p:cxnSp>
        <p:nvCxnSpPr>
          <p:cNvPr id="3" name="Connettore diritto 2">
            <a:extLst>
              <a:ext uri="{FF2B5EF4-FFF2-40B4-BE49-F238E27FC236}">
                <a16:creationId xmlns:a16="http://schemas.microsoft.com/office/drawing/2014/main" id="{480F71A9-D972-4409-A7C4-6DA65A4DD8BA}"/>
              </a:ext>
            </a:extLst>
          </p:cNvPr>
          <p:cNvCxnSpPr>
            <a:cxnSpLocks/>
          </p:cNvCxnSpPr>
          <p:nvPr userDrawn="1"/>
        </p:nvCxnSpPr>
        <p:spPr>
          <a:xfrm>
            <a:off x="399888" y="4123948"/>
            <a:ext cx="11384124" cy="0"/>
          </a:xfrm>
          <a:prstGeom prst="line">
            <a:avLst/>
          </a:prstGeom>
          <a:ln>
            <a:solidFill>
              <a:srgbClr val="F47B20"/>
            </a:solidFill>
          </a:ln>
        </p:spPr>
        <p:style>
          <a:lnRef idx="1">
            <a:schemeClr val="dk1"/>
          </a:lnRef>
          <a:fillRef idx="0">
            <a:schemeClr val="dk1"/>
          </a:fillRef>
          <a:effectRef idx="0">
            <a:schemeClr val="dk1"/>
          </a:effectRef>
          <a:fontRef idx="minor">
            <a:schemeClr val="tx1"/>
          </a:fontRef>
        </p:style>
      </p:cxnSp>
      <p:sp>
        <p:nvSpPr>
          <p:cNvPr id="4" name="Titolo 3">
            <a:extLst>
              <a:ext uri="{FF2B5EF4-FFF2-40B4-BE49-F238E27FC236}">
                <a16:creationId xmlns:a16="http://schemas.microsoft.com/office/drawing/2014/main" id="{A513269F-8769-4D15-BDFB-860623E861C9}"/>
              </a:ext>
            </a:extLst>
          </p:cNvPr>
          <p:cNvSpPr>
            <a:spLocks noGrp="1"/>
          </p:cNvSpPr>
          <p:nvPr>
            <p:ph type="title"/>
          </p:nvPr>
        </p:nvSpPr>
        <p:spPr>
          <a:xfrm>
            <a:off x="403314" y="2183986"/>
            <a:ext cx="10932268" cy="553199"/>
          </a:xfrm>
          <a:prstGeom prst="rect">
            <a:avLst/>
          </a:prstGeom>
        </p:spPr>
        <p:txBody>
          <a:bodyPr vert="horz" lIns="91440" tIns="45720" rIns="91440" bIns="45720" rtlCol="0" anchor="ctr">
            <a:noAutofit/>
          </a:bodyPr>
          <a:lstStyle>
            <a:lvl1pPr algn="ctr" rtl="0" eaLnBrk="0" fontAlgn="base" hangingPunct="0">
              <a:spcBef>
                <a:spcPct val="0"/>
              </a:spcBef>
              <a:spcAft>
                <a:spcPct val="0"/>
              </a:spcAft>
              <a:defRPr sz="3200">
                <a:solidFill>
                  <a:srgbClr val="F47B20"/>
                </a:solidFill>
                <a:latin typeface="+mj-lt"/>
                <a:ea typeface="Source Sans Pro SemiBold" panose="020B0603030403020204" pitchFamily="34" charset="0"/>
                <a:cs typeface="+mj-cs"/>
              </a:defRPr>
            </a:lvl1pPr>
            <a:lvl2pPr algn="l" rtl="0" eaLnBrk="0" fontAlgn="base" hangingPunct="0">
              <a:spcBef>
                <a:spcPct val="0"/>
              </a:spcBef>
              <a:spcAft>
                <a:spcPct val="0"/>
              </a:spcAft>
              <a:defRPr sz="2900">
                <a:solidFill>
                  <a:srgbClr val="F47B20"/>
                </a:solidFill>
                <a:latin typeface="Tahoma" pitchFamily="34" charset="0"/>
                <a:ea typeface="MS PGothic" panose="020B0600070205080204" pitchFamily="34" charset="-128"/>
              </a:defRPr>
            </a:lvl2pPr>
            <a:lvl3pPr algn="l" rtl="0" eaLnBrk="0" fontAlgn="base" hangingPunct="0">
              <a:spcBef>
                <a:spcPct val="0"/>
              </a:spcBef>
              <a:spcAft>
                <a:spcPct val="0"/>
              </a:spcAft>
              <a:defRPr sz="2900">
                <a:solidFill>
                  <a:srgbClr val="F47B20"/>
                </a:solidFill>
                <a:latin typeface="Tahoma" pitchFamily="34" charset="0"/>
                <a:ea typeface="MS PGothic" panose="020B0600070205080204" pitchFamily="34" charset="-128"/>
              </a:defRPr>
            </a:lvl3pPr>
            <a:lvl4pPr algn="l" rtl="0" eaLnBrk="0" fontAlgn="base" hangingPunct="0">
              <a:spcBef>
                <a:spcPct val="0"/>
              </a:spcBef>
              <a:spcAft>
                <a:spcPct val="0"/>
              </a:spcAft>
              <a:defRPr sz="2900">
                <a:solidFill>
                  <a:srgbClr val="F47B20"/>
                </a:solidFill>
                <a:latin typeface="Tahoma" pitchFamily="34" charset="0"/>
                <a:ea typeface="MS PGothic" panose="020B0600070205080204" pitchFamily="34" charset="-128"/>
              </a:defRPr>
            </a:lvl4pPr>
            <a:lvl5pPr algn="l" rtl="0" eaLnBrk="0" fontAlgn="base" hangingPunct="0">
              <a:spcBef>
                <a:spcPct val="0"/>
              </a:spcBef>
              <a:spcAft>
                <a:spcPct val="0"/>
              </a:spcAft>
              <a:defRPr sz="2900">
                <a:solidFill>
                  <a:srgbClr val="F47B20"/>
                </a:solidFill>
                <a:latin typeface="Tahoma" pitchFamily="34" charset="0"/>
                <a:ea typeface="MS PGothic" panose="020B0600070205080204" pitchFamily="34" charset="-128"/>
              </a:defRPr>
            </a:lvl5pPr>
            <a:lvl6pPr marL="562722" algn="l" rtl="0" fontAlgn="base">
              <a:spcBef>
                <a:spcPct val="0"/>
              </a:spcBef>
              <a:spcAft>
                <a:spcPct val="0"/>
              </a:spcAft>
              <a:defRPr sz="2462">
                <a:solidFill>
                  <a:srgbClr val="020060"/>
                </a:solidFill>
                <a:latin typeface="Tahoma" pitchFamily="34" charset="0"/>
              </a:defRPr>
            </a:lvl6pPr>
            <a:lvl7pPr marL="1125444" algn="l" rtl="0" fontAlgn="base">
              <a:spcBef>
                <a:spcPct val="0"/>
              </a:spcBef>
              <a:spcAft>
                <a:spcPct val="0"/>
              </a:spcAft>
              <a:defRPr sz="2462">
                <a:solidFill>
                  <a:srgbClr val="020060"/>
                </a:solidFill>
                <a:latin typeface="Tahoma" pitchFamily="34" charset="0"/>
              </a:defRPr>
            </a:lvl7pPr>
            <a:lvl8pPr marL="1688165" algn="l" rtl="0" fontAlgn="base">
              <a:spcBef>
                <a:spcPct val="0"/>
              </a:spcBef>
              <a:spcAft>
                <a:spcPct val="0"/>
              </a:spcAft>
              <a:defRPr sz="2462">
                <a:solidFill>
                  <a:srgbClr val="020060"/>
                </a:solidFill>
                <a:latin typeface="Tahoma" pitchFamily="34" charset="0"/>
              </a:defRPr>
            </a:lvl8pPr>
            <a:lvl9pPr marL="2250887" algn="l" rtl="0" fontAlgn="base">
              <a:spcBef>
                <a:spcPct val="0"/>
              </a:spcBef>
              <a:spcAft>
                <a:spcPct val="0"/>
              </a:spcAft>
              <a:defRPr sz="2462">
                <a:solidFill>
                  <a:srgbClr val="020060"/>
                </a:solidFill>
                <a:latin typeface="Tahoma" pitchFamily="34" charset="0"/>
              </a:defRPr>
            </a:lvl9pPr>
          </a:lstStyle>
          <a:p>
            <a:r>
              <a:rPr lang="it-IT"/>
              <a:t>Fare clic per modificare lo stile del titolo del</a:t>
            </a:r>
            <a:br>
              <a:rPr lang="it-IT"/>
            </a:br>
            <a:r>
              <a:rPr lang="it-IT"/>
              <a:t>lo schema</a:t>
            </a:r>
          </a:p>
        </p:txBody>
      </p:sp>
    </p:spTree>
    <p:extLst>
      <p:ext uri="{BB962C8B-B14F-4D97-AF65-F5344CB8AC3E}">
        <p14:creationId xmlns:p14="http://schemas.microsoft.com/office/powerpoint/2010/main" val="1249045269"/>
      </p:ext>
    </p:extLst>
  </p:cSld>
  <p:clrMapOvr>
    <a:masterClrMapping/>
  </p:clrMapOvr>
  <p:extLst>
    <p:ext uri="{DCECCB84-F9BA-43D5-87BE-67443E8EF086}">
      <p15:sldGuideLst xmlns:p15="http://schemas.microsoft.com/office/powerpoint/2012/main">
        <p15:guide id="1" orient="horz" pos="1933">
          <p15:clr>
            <a:srgbClr val="FBAE40"/>
          </p15:clr>
        </p15:guide>
        <p15:guide id="2" pos="55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Diapositiva Obiettivi">
    <p:spTree>
      <p:nvGrpSpPr>
        <p:cNvPr id="1" name=""/>
        <p:cNvGrpSpPr/>
        <p:nvPr/>
      </p:nvGrpSpPr>
      <p:grpSpPr>
        <a:xfrm>
          <a:off x="0" y="0"/>
          <a:ext cx="0" cy="0"/>
          <a:chOff x="0" y="0"/>
          <a:chExt cx="0" cy="0"/>
        </a:xfrm>
      </p:grpSpPr>
      <p:sp>
        <p:nvSpPr>
          <p:cNvPr id="8" name="Titolo 1"/>
          <p:cNvSpPr>
            <a:spLocks noGrp="1"/>
          </p:cNvSpPr>
          <p:nvPr>
            <p:ph type="title"/>
          </p:nvPr>
        </p:nvSpPr>
        <p:spPr>
          <a:xfrm>
            <a:off x="440715" y="692696"/>
            <a:ext cx="11327303" cy="720080"/>
          </a:xfrm>
          <a:prstGeom prst="rect">
            <a:avLst/>
          </a:prstGeom>
        </p:spPr>
        <p:txBody>
          <a:bodyPr/>
          <a:lstStyle>
            <a:lvl1pPr marL="0" marR="0" indent="0" algn="l" defTabSz="914424" rtl="0" eaLnBrk="0" fontAlgn="base" latinLnBrk="0" hangingPunct="0">
              <a:lnSpc>
                <a:spcPct val="100000"/>
              </a:lnSpc>
              <a:spcBef>
                <a:spcPct val="0"/>
              </a:spcBef>
              <a:spcAft>
                <a:spcPct val="0"/>
              </a:spcAft>
              <a:buClrTx/>
              <a:buSzTx/>
              <a:buFont typeface="Arial" pitchFamily="34" charset="0"/>
              <a:buNone/>
              <a:tabLst/>
              <a:defRPr lang="it-IT" sz="2400" b="0" kern="1200" dirty="0">
                <a:solidFill>
                  <a:srgbClr val="EA651D"/>
                </a:solidFill>
                <a:latin typeface="Tahoma" pitchFamily="34" charset="0"/>
                <a:ea typeface="+mn-ea"/>
                <a:cs typeface="+mn-cs"/>
              </a:defRPr>
            </a:lvl1pPr>
          </a:lstStyle>
          <a:p>
            <a:r>
              <a:rPr lang="it-IT"/>
              <a:t>Fare clic per modificare lo stile del titolo</a:t>
            </a:r>
          </a:p>
        </p:txBody>
      </p:sp>
      <p:sp>
        <p:nvSpPr>
          <p:cNvPr id="9" name="Segnaposto testo 10"/>
          <p:cNvSpPr>
            <a:spLocks noGrp="1"/>
          </p:cNvSpPr>
          <p:nvPr>
            <p:ph type="body" sz="quarter" idx="11"/>
          </p:nvPr>
        </p:nvSpPr>
        <p:spPr>
          <a:xfrm>
            <a:off x="1409183" y="2141538"/>
            <a:ext cx="10191903" cy="2663998"/>
          </a:xfrm>
          <a:prstGeom prst="rect">
            <a:avLst/>
          </a:prstGeom>
        </p:spPr>
        <p:txBody>
          <a:bodyPr/>
          <a:lstStyle>
            <a:lvl1pPr>
              <a:buFontTx/>
              <a:buBlip>
                <a:blip r:embed="rId2"/>
              </a:buBlip>
              <a:defRPr sz="2400" baseline="0">
                <a:solidFill>
                  <a:srgbClr val="003A80"/>
                </a:solidFill>
              </a:defRPr>
            </a:lvl1pPr>
            <a:lvl2pPr>
              <a:buFont typeface="Arial" pitchFamily="34" charset="0"/>
              <a:buNone/>
              <a:defRPr sz="2400"/>
            </a:lvl2pPr>
            <a:lvl3pPr>
              <a:defRPr sz="2400"/>
            </a:lvl3pPr>
            <a:lvl4pPr>
              <a:defRPr sz="2400"/>
            </a:lvl4pPr>
            <a:lvl5pPr>
              <a:defRPr sz="2400"/>
            </a:lvl5pPr>
          </a:lstStyle>
          <a:p>
            <a:pPr lvl="0"/>
            <a:r>
              <a:rPr lang="it-IT"/>
              <a:t>Fare clic per modificare stili del testo dello schema</a:t>
            </a:r>
          </a:p>
          <a:p>
            <a:pPr lvl="0"/>
            <a:endParaRPr lang="it-IT"/>
          </a:p>
        </p:txBody>
      </p:sp>
      <p:sp>
        <p:nvSpPr>
          <p:cNvPr id="2" name="CasellaDiTesto 1">
            <a:extLst>
              <a:ext uri="{FF2B5EF4-FFF2-40B4-BE49-F238E27FC236}">
                <a16:creationId xmlns:a16="http://schemas.microsoft.com/office/drawing/2014/main" id="{6211E681-3508-4F75-98BD-DD3D4D660003}"/>
              </a:ext>
            </a:extLst>
          </p:cNvPr>
          <p:cNvSpPr txBox="1"/>
          <p:nvPr userDrawn="1"/>
        </p:nvSpPr>
        <p:spPr>
          <a:xfrm>
            <a:off x="342865" y="231031"/>
            <a:ext cx="8568952" cy="492443"/>
          </a:xfrm>
          <a:prstGeom prst="rect">
            <a:avLst/>
          </a:prstGeom>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300">
                <a:solidFill>
                  <a:schemeClr val="bg1">
                    <a:lumMod val="50000"/>
                  </a:schemeClr>
                </a:solidFill>
                <a:ea typeface="MS PGothic" pitchFamily="34" charset="-128"/>
              </a:rPr>
              <a:t>Progetto 11,7: questo il rapporto tra investimenti strategici stanziati e opere in costruzione. Ne siamo consapevoli?</a:t>
            </a:r>
          </a:p>
          <a:p>
            <a:endParaRPr lang="it-IT" sz="1300">
              <a:solidFill>
                <a:schemeClr val="bg1">
                  <a:lumMod val="50000"/>
                </a:schemeClr>
              </a:solidFill>
            </a:endParaRPr>
          </a:p>
        </p:txBody>
      </p:sp>
    </p:spTree>
    <p:extLst>
      <p:ext uri="{BB962C8B-B14F-4D97-AF65-F5344CB8AC3E}">
        <p14:creationId xmlns:p14="http://schemas.microsoft.com/office/powerpoint/2010/main" val="3776941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Diapositiva Numeri">
    <p:spTree>
      <p:nvGrpSpPr>
        <p:cNvPr id="1" name=""/>
        <p:cNvGrpSpPr/>
        <p:nvPr/>
      </p:nvGrpSpPr>
      <p:grpSpPr>
        <a:xfrm>
          <a:off x="0" y="0"/>
          <a:ext cx="0" cy="0"/>
          <a:chOff x="0" y="0"/>
          <a:chExt cx="0" cy="0"/>
        </a:xfrm>
      </p:grpSpPr>
      <p:sp>
        <p:nvSpPr>
          <p:cNvPr id="6" name="Titolo 4"/>
          <p:cNvSpPr>
            <a:spLocks noGrp="1"/>
          </p:cNvSpPr>
          <p:nvPr>
            <p:ph type="title"/>
          </p:nvPr>
        </p:nvSpPr>
        <p:spPr>
          <a:xfrm>
            <a:off x="423986" y="692696"/>
            <a:ext cx="11344031" cy="504056"/>
          </a:xfrm>
          <a:prstGeom prst="rect">
            <a:avLst/>
          </a:prstGeom>
        </p:spPr>
        <p:txBody>
          <a:bodyPr/>
          <a:lstStyle>
            <a:lvl1pPr>
              <a:defRPr sz="2400"/>
            </a:lvl1pPr>
          </a:lstStyle>
          <a:p>
            <a:r>
              <a:rPr lang="it-IT"/>
              <a:t>Fare clic per modificare lo stile del titolo</a:t>
            </a:r>
          </a:p>
        </p:txBody>
      </p:sp>
      <p:sp>
        <p:nvSpPr>
          <p:cNvPr id="15" name="Segnaposto testo 14"/>
          <p:cNvSpPr>
            <a:spLocks noGrp="1"/>
          </p:cNvSpPr>
          <p:nvPr>
            <p:ph type="body" sz="quarter" idx="10"/>
          </p:nvPr>
        </p:nvSpPr>
        <p:spPr>
          <a:xfrm>
            <a:off x="423986" y="1268414"/>
            <a:ext cx="11344031" cy="4903787"/>
          </a:xfrm>
          <a:prstGeom prst="rect">
            <a:avLst/>
          </a:prstGeom>
        </p:spPr>
        <p:txBody>
          <a:bodyPr/>
          <a:lstStyle>
            <a:lvl1pPr>
              <a:defRPr lang="it-IT" sz="2000" dirty="0" smtClean="0">
                <a:solidFill>
                  <a:srgbClr val="003A80"/>
                </a:solidFill>
              </a:defRPr>
            </a:lvl1pPr>
            <a:lvl2pPr>
              <a:defRPr lang="it-IT" sz="2000" dirty="0" smtClean="0">
                <a:solidFill>
                  <a:srgbClr val="003A80"/>
                </a:solidFill>
              </a:defRPr>
            </a:lvl2pPr>
            <a:lvl3pPr>
              <a:defRPr lang="it-IT" sz="2000" dirty="0" smtClean="0">
                <a:solidFill>
                  <a:srgbClr val="003A80"/>
                </a:solidFill>
              </a:defRPr>
            </a:lvl3pPr>
          </a:lstStyle>
          <a:p>
            <a:pPr lvl="0"/>
            <a:r>
              <a:rPr lang="it-IT"/>
              <a:t>Fare clic per modificare stili del testo dello schema</a:t>
            </a:r>
          </a:p>
          <a:p>
            <a:pPr lvl="1"/>
            <a:r>
              <a:rPr lang="it-IT"/>
              <a:t>Secondo livello</a:t>
            </a:r>
          </a:p>
          <a:p>
            <a:pPr lvl="2"/>
            <a:r>
              <a:rPr lang="it-IT"/>
              <a:t>Terzo livello</a:t>
            </a:r>
          </a:p>
        </p:txBody>
      </p:sp>
    </p:spTree>
    <p:extLst>
      <p:ext uri="{BB962C8B-B14F-4D97-AF65-F5344CB8AC3E}">
        <p14:creationId xmlns:p14="http://schemas.microsoft.com/office/powerpoint/2010/main" val="468762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Oggetto 1" hidden="1">
            <a:extLst>
              <a:ext uri="{FF2B5EF4-FFF2-40B4-BE49-F238E27FC236}">
                <a16:creationId xmlns:a16="http://schemas.microsoft.com/office/drawing/2014/main" id="{C5F2D8A8-0099-4A9D-8086-F133407E0391}"/>
              </a:ext>
            </a:extLst>
          </p:cNvPr>
          <p:cNvGraphicFramePr>
            <a:graphicFrameLocks noChangeAspect="1"/>
          </p:cNvGraphicFramePr>
          <p:nvPr userDrawn="1">
            <p:custDataLst>
              <p:tags r:id="rId9"/>
            </p:custDataLst>
            <p:extLst>
              <p:ext uri="{D42A27DB-BD31-4B8C-83A1-F6EECF244321}">
                <p14:modId xmlns:p14="http://schemas.microsoft.com/office/powerpoint/2010/main" val="41951817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Diapositiva think-cell" r:id="rId10" imgW="395" imgH="396" progId="TCLayout.ActiveDocument.1">
                  <p:embed/>
                </p:oleObj>
              </mc:Choice>
              <mc:Fallback>
                <p:oleObj name="Diapositiva think-cell" r:id="rId10" imgW="395" imgH="396" progId="TCLayout.ActiveDocument.1">
                  <p:embed/>
                  <p:pic>
                    <p:nvPicPr>
                      <p:cNvPr id="2" name="Oggetto 1" hidden="1">
                        <a:extLst>
                          <a:ext uri="{FF2B5EF4-FFF2-40B4-BE49-F238E27FC236}">
                            <a16:creationId xmlns:a16="http://schemas.microsoft.com/office/drawing/2014/main" id="{C5F2D8A8-0099-4A9D-8086-F133407E0391}"/>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9" name="CasellaDiTesto 2">
            <a:extLst>
              <a:ext uri="{FF2B5EF4-FFF2-40B4-BE49-F238E27FC236}">
                <a16:creationId xmlns:a16="http://schemas.microsoft.com/office/drawing/2014/main" id="{6990FCCA-7A0D-4536-8AAA-3EFEE95F91AA}"/>
              </a:ext>
            </a:extLst>
          </p:cNvPr>
          <p:cNvSpPr txBox="1">
            <a:spLocks noChangeArrowheads="1"/>
          </p:cNvSpPr>
          <p:nvPr userDrawn="1"/>
        </p:nvSpPr>
        <p:spPr bwMode="auto">
          <a:xfrm>
            <a:off x="11304774" y="6359789"/>
            <a:ext cx="419225" cy="261610"/>
          </a:xfrm>
          <a:prstGeom prst="rect">
            <a:avLst/>
          </a:prstGeom>
          <a:noFill/>
          <a:ln>
            <a:noFill/>
          </a:ln>
        </p:spPr>
        <p:txBody>
          <a:bodyPr wrap="square">
            <a:spAutoFit/>
          </a:bodyPr>
          <a:lstStyle>
            <a:lvl1pPr>
              <a:defRPr sz="1600">
                <a:solidFill>
                  <a:srgbClr val="020060"/>
                </a:solidFill>
                <a:latin typeface="Tahoma" charset="0"/>
                <a:ea typeface="MS PGothic" charset="0"/>
                <a:cs typeface="MS PGothic" charset="0"/>
              </a:defRPr>
            </a:lvl1pPr>
            <a:lvl2pPr marL="742950" indent="-285750">
              <a:defRPr sz="1600">
                <a:solidFill>
                  <a:srgbClr val="020060"/>
                </a:solidFill>
                <a:latin typeface="Tahoma" charset="0"/>
                <a:ea typeface="MS PGothic" charset="0"/>
                <a:cs typeface="MS PGothic" charset="0"/>
              </a:defRPr>
            </a:lvl2pPr>
            <a:lvl3pPr marL="1143000" indent="-228600">
              <a:defRPr sz="1600">
                <a:solidFill>
                  <a:srgbClr val="020060"/>
                </a:solidFill>
                <a:latin typeface="Tahoma" charset="0"/>
                <a:ea typeface="MS PGothic" charset="0"/>
                <a:cs typeface="MS PGothic" charset="0"/>
              </a:defRPr>
            </a:lvl3pPr>
            <a:lvl4pPr marL="1600200" indent="-228600">
              <a:defRPr sz="1600">
                <a:solidFill>
                  <a:srgbClr val="020060"/>
                </a:solidFill>
                <a:latin typeface="Tahoma" charset="0"/>
                <a:ea typeface="MS PGothic" charset="0"/>
                <a:cs typeface="MS PGothic" charset="0"/>
              </a:defRPr>
            </a:lvl4pPr>
            <a:lvl5pPr marL="2057400" indent="-228600">
              <a:defRPr sz="1600">
                <a:solidFill>
                  <a:srgbClr val="020060"/>
                </a:solidFill>
                <a:latin typeface="Tahoma" charset="0"/>
                <a:ea typeface="MS PGothic" charset="0"/>
                <a:cs typeface="MS PGothic" charset="0"/>
              </a:defRPr>
            </a:lvl5pPr>
            <a:lvl6pPr marL="2514600" indent="-228600" eaLnBrk="0" fontAlgn="base" hangingPunct="0">
              <a:spcBef>
                <a:spcPct val="0"/>
              </a:spcBef>
              <a:spcAft>
                <a:spcPct val="0"/>
              </a:spcAft>
              <a:defRPr sz="1600">
                <a:solidFill>
                  <a:srgbClr val="020060"/>
                </a:solidFill>
                <a:latin typeface="Tahoma" charset="0"/>
                <a:ea typeface="MS PGothic" charset="0"/>
                <a:cs typeface="MS PGothic" charset="0"/>
              </a:defRPr>
            </a:lvl6pPr>
            <a:lvl7pPr marL="2971800" indent="-228600" eaLnBrk="0" fontAlgn="base" hangingPunct="0">
              <a:spcBef>
                <a:spcPct val="0"/>
              </a:spcBef>
              <a:spcAft>
                <a:spcPct val="0"/>
              </a:spcAft>
              <a:defRPr sz="1600">
                <a:solidFill>
                  <a:srgbClr val="020060"/>
                </a:solidFill>
                <a:latin typeface="Tahoma" charset="0"/>
                <a:ea typeface="MS PGothic" charset="0"/>
                <a:cs typeface="MS PGothic" charset="0"/>
              </a:defRPr>
            </a:lvl7pPr>
            <a:lvl8pPr marL="3429000" indent="-228600" eaLnBrk="0" fontAlgn="base" hangingPunct="0">
              <a:spcBef>
                <a:spcPct val="0"/>
              </a:spcBef>
              <a:spcAft>
                <a:spcPct val="0"/>
              </a:spcAft>
              <a:defRPr sz="1600">
                <a:solidFill>
                  <a:srgbClr val="020060"/>
                </a:solidFill>
                <a:latin typeface="Tahoma" charset="0"/>
                <a:ea typeface="MS PGothic" charset="0"/>
                <a:cs typeface="MS PGothic" charset="0"/>
              </a:defRPr>
            </a:lvl8pPr>
            <a:lvl9pPr marL="3886200" indent="-228600" eaLnBrk="0" fontAlgn="base" hangingPunct="0">
              <a:spcBef>
                <a:spcPct val="0"/>
              </a:spcBef>
              <a:spcAft>
                <a:spcPct val="0"/>
              </a:spcAft>
              <a:defRPr sz="1600">
                <a:solidFill>
                  <a:srgbClr val="020060"/>
                </a:solidFill>
                <a:latin typeface="Tahoma" charset="0"/>
                <a:ea typeface="MS PGothic" charset="0"/>
                <a:cs typeface="MS PGothic" charset="0"/>
              </a:defRPr>
            </a:lvl9pPr>
          </a:lstStyle>
          <a:p>
            <a:pPr algn="ctr" eaLnBrk="1" hangingPunct="1"/>
            <a:fld id="{E3E4183D-06A6-FE4E-AB90-E3B27D392836}" type="slidenum">
              <a:rPr lang="it-IT" sz="1050" b="0" i="0" baseline="0" smtClean="0">
                <a:solidFill>
                  <a:srgbClr val="F47B20"/>
                </a:solidFill>
                <a:latin typeface="Source Sans Pro Semibold"/>
                <a:cs typeface="Source Sans Pro Semibold"/>
              </a:rPr>
              <a:pPr algn="ctr" eaLnBrk="1" hangingPunct="1"/>
              <a:t>‹Nº›</a:t>
            </a:fld>
            <a:endParaRPr lang="it-IT" sz="1000" b="0" i="0" baseline="0" dirty="0">
              <a:solidFill>
                <a:srgbClr val="F47B20"/>
              </a:solidFill>
              <a:latin typeface="Source Sans Pro Semibold"/>
              <a:cs typeface="Source Sans Pro Semibold"/>
            </a:endParaRPr>
          </a:p>
        </p:txBody>
      </p:sp>
      <p:cxnSp>
        <p:nvCxnSpPr>
          <p:cNvPr id="8" name="Connettore diritto 7">
            <a:extLst>
              <a:ext uri="{FF2B5EF4-FFF2-40B4-BE49-F238E27FC236}">
                <a16:creationId xmlns:a16="http://schemas.microsoft.com/office/drawing/2014/main" id="{B914DDBC-A419-41FA-A158-73DD87EDB6E8}"/>
              </a:ext>
            </a:extLst>
          </p:cNvPr>
          <p:cNvCxnSpPr>
            <a:cxnSpLocks/>
          </p:cNvCxnSpPr>
          <p:nvPr userDrawn="1"/>
        </p:nvCxnSpPr>
        <p:spPr>
          <a:xfrm>
            <a:off x="399888" y="918324"/>
            <a:ext cx="11384124" cy="0"/>
          </a:xfrm>
          <a:prstGeom prst="line">
            <a:avLst/>
          </a:prstGeom>
          <a:ln>
            <a:solidFill>
              <a:srgbClr val="F47B2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36490435"/>
      </p:ext>
    </p:extLst>
  </p:cSld>
  <p:clrMap bg1="lt1" tx1="dk1" bg2="lt2" tx2="dk2" accent1="accent1" accent2="accent2" accent3="accent3" accent4="accent4" accent5="accent5" accent6="accent6" hlink="hlink" folHlink="folHlink"/>
  <p:sldLayoutIdLst>
    <p:sldLayoutId id="2147483664" r:id="rId1"/>
    <p:sldLayoutId id="2147483681" r:id="rId2"/>
    <p:sldLayoutId id="2147483666" r:id="rId3"/>
    <p:sldLayoutId id="2147483680" r:id="rId4"/>
    <p:sldLayoutId id="2147483674" r:id="rId5"/>
    <p:sldLayoutId id="2147483686" r:id="rId6"/>
    <p:sldLayoutId id="2147483690"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orldmanufacturing.org/wp-content/uploads/Oyon-Women-in-Manufacturing.pdf"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https://worldmanufacturing.org/wp-content/uploads/02_Oyon-1.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411E0EE-D6D2-4D2B-9CC9-08415A01B40F}"/>
              </a:ext>
            </a:extLst>
          </p:cNvPr>
          <p:cNvSpPr>
            <a:spLocks noGrp="1"/>
          </p:cNvSpPr>
          <p:nvPr>
            <p:ph type="body" sz="quarter" idx="10"/>
          </p:nvPr>
        </p:nvSpPr>
        <p:spPr>
          <a:xfrm>
            <a:off x="525658" y="2432908"/>
            <a:ext cx="11140683" cy="1471177"/>
          </a:xfrm>
        </p:spPr>
        <p:txBody>
          <a:bodyPr/>
          <a:lstStyle/>
          <a:p>
            <a:r>
              <a:rPr lang="en-US" dirty="0"/>
              <a:t>WOMEN IN MANUFACTURING</a:t>
            </a:r>
          </a:p>
          <a:p>
            <a:r>
              <a:rPr lang="en-US" dirty="0"/>
              <a:t>Impact of Women in Industrial Competitiveness</a:t>
            </a:r>
          </a:p>
        </p:txBody>
      </p:sp>
      <p:sp>
        <p:nvSpPr>
          <p:cNvPr id="3" name="Segnaposto testo 2">
            <a:extLst>
              <a:ext uri="{FF2B5EF4-FFF2-40B4-BE49-F238E27FC236}">
                <a16:creationId xmlns:a16="http://schemas.microsoft.com/office/drawing/2014/main" id="{34B8F1C9-63FF-4466-B892-84B3331AF005}"/>
              </a:ext>
            </a:extLst>
          </p:cNvPr>
          <p:cNvSpPr>
            <a:spLocks noGrp="1"/>
          </p:cNvSpPr>
          <p:nvPr>
            <p:ph type="body" sz="quarter" idx="11"/>
          </p:nvPr>
        </p:nvSpPr>
        <p:spPr>
          <a:xfrm>
            <a:off x="525658" y="3826849"/>
            <a:ext cx="7414385" cy="656648"/>
          </a:xfrm>
        </p:spPr>
        <p:txBody>
          <a:bodyPr/>
          <a:lstStyle/>
          <a:p>
            <a:r>
              <a:rPr lang="it-IT" b="1" dirty="0"/>
              <a:t>Cristina Oyón</a:t>
            </a:r>
          </a:p>
          <a:p>
            <a:r>
              <a:rPr lang="en-US" b="1" dirty="0"/>
              <a:t>Technology, Innovation and Sustainability Director - SPRI Group</a:t>
            </a:r>
          </a:p>
          <a:p>
            <a:endParaRPr lang="it-IT" b="1" dirty="0"/>
          </a:p>
          <a:p>
            <a:endParaRPr lang="en-US" dirty="0"/>
          </a:p>
        </p:txBody>
      </p:sp>
      <p:pic>
        <p:nvPicPr>
          <p:cNvPr id="5" name="Picture 2" descr="Enterprise Europe Network (EEN) - Cámara Oficial de Comercio, Industria,  Servicios y Navegación de Santa Cruz de Tenerife">
            <a:extLst>
              <a:ext uri="{FF2B5EF4-FFF2-40B4-BE49-F238E27FC236}">
                <a16:creationId xmlns:a16="http://schemas.microsoft.com/office/drawing/2014/main" id="{5A46DBA8-7D19-E059-DE55-E34B38388C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2977" y="904845"/>
            <a:ext cx="2588154" cy="1150291"/>
          </a:xfrm>
          <a:prstGeom prst="rect">
            <a:avLst/>
          </a:prstGeom>
          <a:noFill/>
          <a:extLst>
            <a:ext uri="{909E8E84-426E-40DD-AFC4-6F175D3DCCD1}">
              <a14:hiddenFill xmlns:a14="http://schemas.microsoft.com/office/drawing/2010/main">
                <a:solidFill>
                  <a:srgbClr val="FFFFFF"/>
                </a:solidFill>
              </a14:hiddenFill>
            </a:ext>
          </a:extLst>
        </p:spPr>
      </p:pic>
      <p:pic>
        <p:nvPicPr>
          <p:cNvPr id="6" name="Immagine 6">
            <a:extLst>
              <a:ext uri="{FF2B5EF4-FFF2-40B4-BE49-F238E27FC236}">
                <a16:creationId xmlns:a16="http://schemas.microsoft.com/office/drawing/2014/main" id="{931AC97D-3105-2D72-B2E7-674C87813732}"/>
              </a:ext>
            </a:extLst>
          </p:cNvPr>
          <p:cNvPicPr>
            <a:picLocks noChangeAspect="1"/>
          </p:cNvPicPr>
          <p:nvPr/>
        </p:nvPicPr>
        <p:blipFill>
          <a:blip r:embed="rId3"/>
          <a:stretch>
            <a:fillRect/>
          </a:stretch>
        </p:blipFill>
        <p:spPr>
          <a:xfrm>
            <a:off x="681701" y="1044730"/>
            <a:ext cx="3125078" cy="828146"/>
          </a:xfrm>
          <a:prstGeom prst="rect">
            <a:avLst/>
          </a:prstGeom>
        </p:spPr>
      </p:pic>
    </p:spTree>
    <p:extLst>
      <p:ext uri="{BB962C8B-B14F-4D97-AF65-F5344CB8AC3E}">
        <p14:creationId xmlns:p14="http://schemas.microsoft.com/office/powerpoint/2010/main" val="3849987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3E3F02-34BF-4F4A-B7E9-E74472AE22E6}"/>
              </a:ext>
            </a:extLst>
          </p:cNvPr>
          <p:cNvSpPr>
            <a:spLocks noGrp="1"/>
          </p:cNvSpPr>
          <p:nvPr>
            <p:ph type="title"/>
          </p:nvPr>
        </p:nvSpPr>
        <p:spPr>
          <a:xfrm>
            <a:off x="265167" y="225164"/>
            <a:ext cx="12014931" cy="553199"/>
          </a:xfrm>
        </p:spPr>
        <p:txBody>
          <a:bodyPr/>
          <a:lstStyle/>
          <a:p>
            <a:r>
              <a:rPr lang="en-US">
                <a:latin typeface="Source Sans Pro SemiBold"/>
                <a:ea typeface="Source Sans Pro SemiBold"/>
              </a:rPr>
              <a:t>The survey confirms that the most egalitarian Basque companies are more competitive than the least egalitarian</a:t>
            </a:r>
            <a:endParaRPr lang="it-IT">
              <a:latin typeface="Source Sans Pro SemiBold"/>
              <a:ea typeface="Source Sans Pro SemiBold"/>
            </a:endParaRPr>
          </a:p>
        </p:txBody>
      </p:sp>
      <p:sp>
        <p:nvSpPr>
          <p:cNvPr id="15" name="Segnaposto testo 14">
            <a:extLst>
              <a:ext uri="{FF2B5EF4-FFF2-40B4-BE49-F238E27FC236}">
                <a16:creationId xmlns:a16="http://schemas.microsoft.com/office/drawing/2014/main" id="{ABB1AAC4-5577-5898-44A0-1C5AB9698D65}"/>
              </a:ext>
            </a:extLst>
          </p:cNvPr>
          <p:cNvSpPr>
            <a:spLocks noGrp="1"/>
          </p:cNvSpPr>
          <p:nvPr>
            <p:ph type="body" sz="quarter" idx="10"/>
          </p:nvPr>
        </p:nvSpPr>
        <p:spPr>
          <a:xfrm>
            <a:off x="2107047" y="6260490"/>
            <a:ext cx="8737166" cy="553004"/>
          </a:xfrm>
        </p:spPr>
        <p:txBody>
          <a:bodyPr/>
          <a:lstStyle/>
          <a:p>
            <a:r>
              <a:rPr lang="it-IT" dirty="0"/>
              <a:t>NB: The indexes in the chart shows the average results for each group. The dataset has been distributed by quintiles. The index range is between 0 (Min) and 1 (Max</a:t>
            </a:r>
            <a:r>
              <a:rPr lang="it-IT"/>
              <a:t>). </a:t>
            </a:r>
            <a:endParaRPr lang="it-IT" dirty="0"/>
          </a:p>
        </p:txBody>
      </p:sp>
      <p:sp>
        <p:nvSpPr>
          <p:cNvPr id="12" name="CasellaDiTesto 11">
            <a:extLst>
              <a:ext uri="{FF2B5EF4-FFF2-40B4-BE49-F238E27FC236}">
                <a16:creationId xmlns:a16="http://schemas.microsoft.com/office/drawing/2014/main" id="{FA8671DA-499B-2551-658A-5BC0DE0486A9}"/>
              </a:ext>
            </a:extLst>
          </p:cNvPr>
          <p:cNvSpPr txBox="1"/>
          <p:nvPr/>
        </p:nvSpPr>
        <p:spPr>
          <a:xfrm>
            <a:off x="2917497" y="1183273"/>
            <a:ext cx="6548588" cy="338554"/>
          </a:xfrm>
          <a:prstGeom prst="rect">
            <a:avLst/>
          </a:prstGeom>
          <a:noFill/>
        </p:spPr>
        <p:txBody>
          <a:bodyPr wrap="none" rtlCol="0">
            <a:spAutoFit/>
          </a:bodyPr>
          <a:lstStyle/>
          <a:p>
            <a:r>
              <a:rPr lang="en-US" sz="1600" b="1">
                <a:solidFill>
                  <a:srgbClr val="002060"/>
                </a:solidFill>
              </a:rPr>
              <a:t>Competitiveness Index of companies according to the equality ranking</a:t>
            </a:r>
          </a:p>
        </p:txBody>
      </p:sp>
      <p:graphicFrame>
        <p:nvGraphicFramePr>
          <p:cNvPr id="3" name="Grafico 2">
            <a:extLst>
              <a:ext uri="{FF2B5EF4-FFF2-40B4-BE49-F238E27FC236}">
                <a16:creationId xmlns:a16="http://schemas.microsoft.com/office/drawing/2014/main" id="{5A4E36A1-93DE-2FCC-A21B-8AC062D506EC}"/>
              </a:ext>
            </a:extLst>
          </p:cNvPr>
          <p:cNvGraphicFramePr/>
          <p:nvPr>
            <p:extLst>
              <p:ext uri="{D42A27DB-BD31-4B8C-83A1-F6EECF244321}">
                <p14:modId xmlns:p14="http://schemas.microsoft.com/office/powerpoint/2010/main" val="1580839652"/>
              </p:ext>
            </p:extLst>
          </p:nvPr>
        </p:nvGraphicFramePr>
        <p:xfrm>
          <a:off x="265167" y="1424681"/>
          <a:ext cx="11085302" cy="4295081"/>
        </p:xfrm>
        <a:graphic>
          <a:graphicData uri="http://schemas.openxmlformats.org/drawingml/2006/chart">
            <c:chart xmlns:c="http://schemas.openxmlformats.org/drawingml/2006/chart" xmlns:r="http://schemas.openxmlformats.org/officeDocument/2006/relationships" r:id="rId2"/>
          </a:graphicData>
        </a:graphic>
      </p:graphicFrame>
      <p:sp>
        <p:nvSpPr>
          <p:cNvPr id="8" name="Rettangolo 7">
            <a:extLst>
              <a:ext uri="{FF2B5EF4-FFF2-40B4-BE49-F238E27FC236}">
                <a16:creationId xmlns:a16="http://schemas.microsoft.com/office/drawing/2014/main" id="{88C6A188-ECC6-DA88-D869-9398AF9ACA16}"/>
              </a:ext>
            </a:extLst>
          </p:cNvPr>
          <p:cNvSpPr/>
          <p:nvPr/>
        </p:nvSpPr>
        <p:spPr>
          <a:xfrm>
            <a:off x="7045116" y="5268100"/>
            <a:ext cx="998747" cy="237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a:solidFill>
                  <a:srgbClr val="002060"/>
                </a:solidFill>
              </a:rPr>
              <a:t>Trend</a:t>
            </a:r>
          </a:p>
        </p:txBody>
      </p:sp>
    </p:spTree>
    <p:extLst>
      <p:ext uri="{BB962C8B-B14F-4D97-AF65-F5344CB8AC3E}">
        <p14:creationId xmlns:p14="http://schemas.microsoft.com/office/powerpoint/2010/main" val="726002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3E3F02-34BF-4F4A-B7E9-E74472AE22E6}"/>
              </a:ext>
            </a:extLst>
          </p:cNvPr>
          <p:cNvSpPr>
            <a:spLocks noGrp="1"/>
          </p:cNvSpPr>
          <p:nvPr>
            <p:ph type="title"/>
          </p:nvPr>
        </p:nvSpPr>
        <p:spPr>
          <a:xfrm>
            <a:off x="403313" y="197664"/>
            <a:ext cx="11527953" cy="553199"/>
          </a:xfrm>
        </p:spPr>
        <p:txBody>
          <a:bodyPr/>
          <a:lstStyle/>
          <a:p>
            <a:r>
              <a:rPr lang="en-US" dirty="0">
                <a:latin typeface="Source Sans Pro SemiBold"/>
                <a:ea typeface="Source Sans Pro SemiBold"/>
              </a:rPr>
              <a:t>The most egalitarian companies have grown more than the least egalitarian (more than 10% during the ’19-’21 period)</a:t>
            </a:r>
            <a:endParaRPr lang="it-IT" dirty="0">
              <a:latin typeface="Source Sans Pro SemiBold"/>
              <a:ea typeface="Source Sans Pro SemiBold"/>
            </a:endParaRPr>
          </a:p>
        </p:txBody>
      </p:sp>
      <p:sp>
        <p:nvSpPr>
          <p:cNvPr id="8" name="CasellaDiTesto 7">
            <a:extLst>
              <a:ext uri="{FF2B5EF4-FFF2-40B4-BE49-F238E27FC236}">
                <a16:creationId xmlns:a16="http://schemas.microsoft.com/office/drawing/2014/main" id="{3FCA77C0-0205-0971-D2E2-DF28AD83CB6B}"/>
              </a:ext>
            </a:extLst>
          </p:cNvPr>
          <p:cNvSpPr txBox="1"/>
          <p:nvPr/>
        </p:nvSpPr>
        <p:spPr>
          <a:xfrm>
            <a:off x="2239816" y="1206081"/>
            <a:ext cx="7712368" cy="338554"/>
          </a:xfrm>
          <a:prstGeom prst="rect">
            <a:avLst/>
          </a:prstGeom>
          <a:noFill/>
        </p:spPr>
        <p:txBody>
          <a:bodyPr wrap="none" rtlCol="0">
            <a:spAutoFit/>
          </a:bodyPr>
          <a:lstStyle/>
          <a:p>
            <a:pPr algn="ctr"/>
            <a:r>
              <a:rPr lang="it-IT" sz="1600" b="1" dirty="0">
                <a:solidFill>
                  <a:srgbClr val="002060"/>
                </a:solidFill>
              </a:rPr>
              <a:t>’19-’21 Billing and Employment Growth Sub-Index according to the equality ranking</a:t>
            </a:r>
          </a:p>
        </p:txBody>
      </p:sp>
      <p:graphicFrame>
        <p:nvGraphicFramePr>
          <p:cNvPr id="12" name="Grafico 11">
            <a:extLst>
              <a:ext uri="{FF2B5EF4-FFF2-40B4-BE49-F238E27FC236}">
                <a16:creationId xmlns:a16="http://schemas.microsoft.com/office/drawing/2014/main" id="{FD279E7B-8654-C933-1EE2-973315ABEB0C}"/>
              </a:ext>
            </a:extLst>
          </p:cNvPr>
          <p:cNvGraphicFramePr/>
          <p:nvPr>
            <p:extLst>
              <p:ext uri="{D42A27DB-BD31-4B8C-83A1-F6EECF244321}">
                <p14:modId xmlns:p14="http://schemas.microsoft.com/office/powerpoint/2010/main" val="4200963087"/>
              </p:ext>
            </p:extLst>
          </p:nvPr>
        </p:nvGraphicFramePr>
        <p:xfrm>
          <a:off x="463837" y="1908975"/>
          <a:ext cx="5373689" cy="39158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Grafico 4">
            <a:extLst>
              <a:ext uri="{FF2B5EF4-FFF2-40B4-BE49-F238E27FC236}">
                <a16:creationId xmlns:a16="http://schemas.microsoft.com/office/drawing/2014/main" id="{809ECD1E-96B7-1604-4C0F-E84755B1298F}"/>
              </a:ext>
            </a:extLst>
          </p:cNvPr>
          <p:cNvGraphicFramePr/>
          <p:nvPr>
            <p:extLst>
              <p:ext uri="{D42A27DB-BD31-4B8C-83A1-F6EECF244321}">
                <p14:modId xmlns:p14="http://schemas.microsoft.com/office/powerpoint/2010/main" val="3449602163"/>
              </p:ext>
            </p:extLst>
          </p:nvPr>
        </p:nvGraphicFramePr>
        <p:xfrm>
          <a:off x="6175373" y="1908976"/>
          <a:ext cx="5205051" cy="39158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77278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A358A3E3-2110-F3E5-7385-EAE84AC9D9F0}"/>
              </a:ext>
            </a:extLst>
          </p:cNvPr>
          <p:cNvSpPr>
            <a:spLocks noGrp="1"/>
          </p:cNvSpPr>
          <p:nvPr>
            <p:ph type="title"/>
          </p:nvPr>
        </p:nvSpPr>
        <p:spPr>
          <a:xfrm>
            <a:off x="337529" y="233846"/>
            <a:ext cx="11351292" cy="553199"/>
          </a:xfrm>
        </p:spPr>
        <p:txBody>
          <a:bodyPr/>
          <a:lstStyle/>
          <a:p>
            <a:r>
              <a:rPr lang="en-US" dirty="0">
                <a:latin typeface="Source Sans Pro SemiBold"/>
                <a:ea typeface="Source Sans Pro SemiBold"/>
              </a:rPr>
              <a:t>The most egalitarian companies show a level of R&amp;D intensity significantly higher than the least egalitarian </a:t>
            </a:r>
            <a:endParaRPr lang="it-IT" dirty="0"/>
          </a:p>
        </p:txBody>
      </p:sp>
      <p:graphicFrame>
        <p:nvGraphicFramePr>
          <p:cNvPr id="5" name="Grafico 4">
            <a:extLst>
              <a:ext uri="{FF2B5EF4-FFF2-40B4-BE49-F238E27FC236}">
                <a16:creationId xmlns:a16="http://schemas.microsoft.com/office/drawing/2014/main" id="{C5BEAB92-F19B-F258-49F5-7616B59C8F00}"/>
              </a:ext>
            </a:extLst>
          </p:cNvPr>
          <p:cNvGraphicFramePr/>
          <p:nvPr>
            <p:extLst>
              <p:ext uri="{D42A27DB-BD31-4B8C-83A1-F6EECF244321}">
                <p14:modId xmlns:p14="http://schemas.microsoft.com/office/powerpoint/2010/main" val="2310371089"/>
              </p:ext>
            </p:extLst>
          </p:nvPr>
        </p:nvGraphicFramePr>
        <p:xfrm>
          <a:off x="564138" y="1487381"/>
          <a:ext cx="11124683" cy="4774898"/>
        </p:xfrm>
        <a:graphic>
          <a:graphicData uri="http://schemas.openxmlformats.org/drawingml/2006/chart">
            <c:chart xmlns:c="http://schemas.openxmlformats.org/drawingml/2006/chart" xmlns:r="http://schemas.openxmlformats.org/officeDocument/2006/relationships" r:id="rId2"/>
          </a:graphicData>
        </a:graphic>
      </p:graphicFrame>
      <p:sp>
        <p:nvSpPr>
          <p:cNvPr id="3" name="CasellaDiTesto 2">
            <a:extLst>
              <a:ext uri="{FF2B5EF4-FFF2-40B4-BE49-F238E27FC236}">
                <a16:creationId xmlns:a16="http://schemas.microsoft.com/office/drawing/2014/main" id="{1200A884-F130-E3E2-2C3A-79BC4DE50A31}"/>
              </a:ext>
            </a:extLst>
          </p:cNvPr>
          <p:cNvSpPr txBox="1"/>
          <p:nvPr/>
        </p:nvSpPr>
        <p:spPr>
          <a:xfrm>
            <a:off x="2241829" y="1092578"/>
            <a:ext cx="9620573" cy="338554"/>
          </a:xfrm>
          <a:prstGeom prst="rect">
            <a:avLst/>
          </a:prstGeom>
          <a:noFill/>
        </p:spPr>
        <p:txBody>
          <a:bodyPr wrap="square">
            <a:spAutoFit/>
          </a:bodyPr>
          <a:lstStyle/>
          <a:p>
            <a:r>
              <a:rPr lang="en-US" sz="1600" b="1" i="0" u="none" strike="noStrike" kern="1200" spc="0" baseline="0">
                <a:solidFill>
                  <a:srgbClr val="001E60"/>
                </a:solidFill>
                <a:latin typeface="Source Sans Pro" panose="020B0503030403020204" pitchFamily="34" charset="0"/>
                <a:ea typeface="Source Sans Pro" panose="020B0503030403020204" pitchFamily="34" charset="0"/>
              </a:rPr>
              <a:t>R&amp;D Intensity Sub-index Average of Companies according to the Equality Ranking</a:t>
            </a:r>
            <a:endParaRPr lang="it-IT" sz="1600"/>
          </a:p>
        </p:txBody>
      </p:sp>
      <p:sp>
        <p:nvSpPr>
          <p:cNvPr id="4" name="Segnaposto testo 14">
            <a:extLst>
              <a:ext uri="{FF2B5EF4-FFF2-40B4-BE49-F238E27FC236}">
                <a16:creationId xmlns:a16="http://schemas.microsoft.com/office/drawing/2014/main" id="{23528710-E5D8-5800-93B6-BD26C8E7B44A}"/>
              </a:ext>
            </a:extLst>
          </p:cNvPr>
          <p:cNvSpPr txBox="1">
            <a:spLocks/>
          </p:cNvSpPr>
          <p:nvPr/>
        </p:nvSpPr>
        <p:spPr>
          <a:xfrm>
            <a:off x="2121335" y="6266994"/>
            <a:ext cx="8737166" cy="553004"/>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NB: The indexes in the chart shows the average results for each group. The dataset has been distributed by quintiles. The index range is between 0 (Min) and 1 (Max). </a:t>
            </a:r>
          </a:p>
        </p:txBody>
      </p:sp>
    </p:spTree>
    <p:extLst>
      <p:ext uri="{BB962C8B-B14F-4D97-AF65-F5344CB8AC3E}">
        <p14:creationId xmlns:p14="http://schemas.microsoft.com/office/powerpoint/2010/main" val="1026770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C5024F94-F449-031C-F131-7B673C59583B}"/>
              </a:ext>
            </a:extLst>
          </p:cNvPr>
          <p:cNvSpPr txBox="1">
            <a:spLocks/>
          </p:cNvSpPr>
          <p:nvPr/>
        </p:nvSpPr>
        <p:spPr>
          <a:xfrm>
            <a:off x="252107" y="219982"/>
            <a:ext cx="11491874" cy="553199"/>
          </a:xfrm>
          <a:prstGeom prst="rect">
            <a:avLst/>
          </a:prstGeom>
        </p:spPr>
        <p:txBody>
          <a:bodyPr vert="horz" lIns="91440" tIns="45720" rIns="91440" bIns="45720" rtlCol="0" anchor="ctr">
            <a:noAutofit/>
          </a:bodyPr>
          <a:lstStyle>
            <a:lvl1pPr algn="l" defTabSz="914400" rtl="0" eaLnBrk="0" fontAlgn="base" latinLnBrk="0" hangingPunct="0">
              <a:lnSpc>
                <a:spcPct val="90000"/>
              </a:lnSpc>
              <a:spcBef>
                <a:spcPct val="0"/>
              </a:spcBef>
              <a:spcAft>
                <a:spcPct val="0"/>
              </a:spcAft>
              <a:buNone/>
              <a:defRPr sz="2800" kern="1200">
                <a:solidFill>
                  <a:srgbClr val="F47B20"/>
                </a:solidFill>
                <a:latin typeface="Source Sans Pro SemiBold" panose="020B0603030403020204" pitchFamily="34" charset="0"/>
                <a:ea typeface="Source Sans Pro SemiBold" panose="020B0603030403020204" pitchFamily="34" charset="0"/>
                <a:cs typeface="+mj-cs"/>
              </a:defRPr>
            </a:lvl1pPr>
            <a:lvl2pPr algn="l" rtl="0" eaLnBrk="0" fontAlgn="base" hangingPunct="0">
              <a:spcBef>
                <a:spcPct val="0"/>
              </a:spcBef>
              <a:spcAft>
                <a:spcPct val="0"/>
              </a:spcAft>
              <a:defRPr sz="2900">
                <a:solidFill>
                  <a:srgbClr val="F47B20"/>
                </a:solidFill>
                <a:latin typeface="Tahoma" pitchFamily="34" charset="0"/>
                <a:ea typeface="MS PGothic" panose="020B0600070205080204" pitchFamily="34" charset="-128"/>
              </a:defRPr>
            </a:lvl2pPr>
            <a:lvl3pPr algn="l" rtl="0" eaLnBrk="0" fontAlgn="base" hangingPunct="0">
              <a:spcBef>
                <a:spcPct val="0"/>
              </a:spcBef>
              <a:spcAft>
                <a:spcPct val="0"/>
              </a:spcAft>
              <a:defRPr sz="2900">
                <a:solidFill>
                  <a:srgbClr val="F47B20"/>
                </a:solidFill>
                <a:latin typeface="Tahoma" pitchFamily="34" charset="0"/>
                <a:ea typeface="MS PGothic" panose="020B0600070205080204" pitchFamily="34" charset="-128"/>
              </a:defRPr>
            </a:lvl3pPr>
            <a:lvl4pPr algn="l" rtl="0" eaLnBrk="0" fontAlgn="base" hangingPunct="0">
              <a:spcBef>
                <a:spcPct val="0"/>
              </a:spcBef>
              <a:spcAft>
                <a:spcPct val="0"/>
              </a:spcAft>
              <a:defRPr sz="2900">
                <a:solidFill>
                  <a:srgbClr val="F47B20"/>
                </a:solidFill>
                <a:latin typeface="Tahoma" pitchFamily="34" charset="0"/>
                <a:ea typeface="MS PGothic" panose="020B0600070205080204" pitchFamily="34" charset="-128"/>
              </a:defRPr>
            </a:lvl4pPr>
            <a:lvl5pPr algn="l" rtl="0" eaLnBrk="0" fontAlgn="base" hangingPunct="0">
              <a:spcBef>
                <a:spcPct val="0"/>
              </a:spcBef>
              <a:spcAft>
                <a:spcPct val="0"/>
              </a:spcAft>
              <a:defRPr sz="2900">
                <a:solidFill>
                  <a:srgbClr val="F47B20"/>
                </a:solidFill>
                <a:latin typeface="Tahoma" pitchFamily="34" charset="0"/>
                <a:ea typeface="MS PGothic" panose="020B0600070205080204" pitchFamily="34" charset="-128"/>
              </a:defRPr>
            </a:lvl5pPr>
            <a:lvl6pPr marL="562722" algn="l" rtl="0" fontAlgn="base">
              <a:spcBef>
                <a:spcPct val="0"/>
              </a:spcBef>
              <a:spcAft>
                <a:spcPct val="0"/>
              </a:spcAft>
              <a:defRPr sz="2462">
                <a:solidFill>
                  <a:srgbClr val="020060"/>
                </a:solidFill>
                <a:latin typeface="Tahoma" pitchFamily="34" charset="0"/>
              </a:defRPr>
            </a:lvl6pPr>
            <a:lvl7pPr marL="1125444" algn="l" rtl="0" fontAlgn="base">
              <a:spcBef>
                <a:spcPct val="0"/>
              </a:spcBef>
              <a:spcAft>
                <a:spcPct val="0"/>
              </a:spcAft>
              <a:defRPr sz="2462">
                <a:solidFill>
                  <a:srgbClr val="020060"/>
                </a:solidFill>
                <a:latin typeface="Tahoma" pitchFamily="34" charset="0"/>
              </a:defRPr>
            </a:lvl7pPr>
            <a:lvl8pPr marL="1688165" algn="l" rtl="0" fontAlgn="base">
              <a:spcBef>
                <a:spcPct val="0"/>
              </a:spcBef>
              <a:spcAft>
                <a:spcPct val="0"/>
              </a:spcAft>
              <a:defRPr sz="2462">
                <a:solidFill>
                  <a:srgbClr val="020060"/>
                </a:solidFill>
                <a:latin typeface="Tahoma" pitchFamily="34" charset="0"/>
              </a:defRPr>
            </a:lvl8pPr>
            <a:lvl9pPr marL="2250887" algn="l" rtl="0" fontAlgn="base">
              <a:spcBef>
                <a:spcPct val="0"/>
              </a:spcBef>
              <a:spcAft>
                <a:spcPct val="0"/>
              </a:spcAft>
              <a:defRPr sz="2462">
                <a:solidFill>
                  <a:srgbClr val="020060"/>
                </a:solidFill>
                <a:latin typeface="Tahoma" pitchFamily="34" charset="0"/>
              </a:defRPr>
            </a:lvl9pPr>
          </a:lstStyle>
          <a:p>
            <a:r>
              <a:rPr lang="en-US" dirty="0">
                <a:latin typeface="Source Sans Pro SemiBold"/>
                <a:ea typeface="Source Sans Pro SemiBold"/>
              </a:rPr>
              <a:t>The most egalitarian companies are more projected on the international business scenario than the least competitive</a:t>
            </a:r>
            <a:endParaRPr lang="it-IT" dirty="0">
              <a:latin typeface="Source Sans Pro SemiBold"/>
              <a:ea typeface="Source Sans Pro SemiBold"/>
            </a:endParaRPr>
          </a:p>
        </p:txBody>
      </p:sp>
      <p:graphicFrame>
        <p:nvGraphicFramePr>
          <p:cNvPr id="4" name="Grafico 3">
            <a:extLst>
              <a:ext uri="{FF2B5EF4-FFF2-40B4-BE49-F238E27FC236}">
                <a16:creationId xmlns:a16="http://schemas.microsoft.com/office/drawing/2014/main" id="{0AE10AF9-012D-3DF3-6017-9A56954AE4E9}"/>
              </a:ext>
            </a:extLst>
          </p:cNvPr>
          <p:cNvGraphicFramePr/>
          <p:nvPr>
            <p:extLst>
              <p:ext uri="{D42A27DB-BD31-4B8C-83A1-F6EECF244321}">
                <p14:modId xmlns:p14="http://schemas.microsoft.com/office/powerpoint/2010/main" val="1218988779"/>
              </p:ext>
            </p:extLst>
          </p:nvPr>
        </p:nvGraphicFramePr>
        <p:xfrm>
          <a:off x="424654" y="1372728"/>
          <a:ext cx="10882909" cy="4833791"/>
        </p:xfrm>
        <a:graphic>
          <a:graphicData uri="http://schemas.openxmlformats.org/drawingml/2006/chart">
            <c:chart xmlns:c="http://schemas.openxmlformats.org/drawingml/2006/chart" xmlns:r="http://schemas.openxmlformats.org/officeDocument/2006/relationships" r:id="rId2"/>
          </a:graphicData>
        </a:graphic>
      </p:graphicFrame>
      <p:sp>
        <p:nvSpPr>
          <p:cNvPr id="3" name="CasellaDiTesto 2">
            <a:extLst>
              <a:ext uri="{FF2B5EF4-FFF2-40B4-BE49-F238E27FC236}">
                <a16:creationId xmlns:a16="http://schemas.microsoft.com/office/drawing/2014/main" id="{DC981DB8-A128-9D8D-17C0-4CE8B09A2D9D}"/>
              </a:ext>
            </a:extLst>
          </p:cNvPr>
          <p:cNvSpPr txBox="1"/>
          <p:nvPr/>
        </p:nvSpPr>
        <p:spPr>
          <a:xfrm>
            <a:off x="1912491" y="1279359"/>
            <a:ext cx="8610082"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black">
                    <a:lumMod val="65000"/>
                    <a:lumOff val="35000"/>
                  </a:prstClr>
                </a:solidFill>
                <a:latin typeface="+mn-lt"/>
                <a:ea typeface="+mn-ea"/>
                <a:cs typeface="+mn-cs"/>
              </a:defRPr>
            </a:pPr>
            <a:r>
              <a:rPr lang="en-US" sz="1600" b="1" i="0" u="none" strike="noStrike" kern="1200" spc="0" baseline="0">
                <a:solidFill>
                  <a:srgbClr val="001E60"/>
                </a:solidFill>
                <a:latin typeface="Source Sans Pro" panose="020B0503030403020204" pitchFamily="34" charset="0"/>
                <a:ea typeface="Source Sans Pro" panose="020B0503030403020204" pitchFamily="34" charset="0"/>
              </a:rPr>
              <a:t>Average Internationalization Sub-index </a:t>
            </a:r>
            <a:r>
              <a:rPr lang="en-US" sz="1600" b="1" i="0" u="none" strike="noStrike" kern="1200" spc="0" baseline="0">
                <a:solidFill>
                  <a:srgbClr val="001E60"/>
                </a:solidFill>
                <a:effectLst/>
                <a:latin typeface="Source Sans Pro" panose="020B0503030403020204" pitchFamily="34" charset="0"/>
                <a:ea typeface="Source Sans Pro" panose="020B0503030403020204" pitchFamily="34" charset="0"/>
              </a:rPr>
              <a:t>of Companies according to the Equality Ranking</a:t>
            </a:r>
          </a:p>
        </p:txBody>
      </p:sp>
      <p:sp>
        <p:nvSpPr>
          <p:cNvPr id="9" name="Segnaposto testo 14">
            <a:extLst>
              <a:ext uri="{FF2B5EF4-FFF2-40B4-BE49-F238E27FC236}">
                <a16:creationId xmlns:a16="http://schemas.microsoft.com/office/drawing/2014/main" id="{098FE109-E27B-9852-7583-C8192E3FD0A5}"/>
              </a:ext>
            </a:extLst>
          </p:cNvPr>
          <p:cNvSpPr txBox="1">
            <a:spLocks/>
          </p:cNvSpPr>
          <p:nvPr/>
        </p:nvSpPr>
        <p:spPr>
          <a:xfrm>
            <a:off x="2101600" y="6253062"/>
            <a:ext cx="8737166" cy="553004"/>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NB: The indexes in the chart shows the average results for each group. The dataset has been distributed by quintiles. The index range is between 0 (Min) and 1 (Max). </a:t>
            </a:r>
          </a:p>
        </p:txBody>
      </p:sp>
    </p:spTree>
    <p:extLst>
      <p:ext uri="{BB962C8B-B14F-4D97-AF65-F5344CB8AC3E}">
        <p14:creationId xmlns:p14="http://schemas.microsoft.com/office/powerpoint/2010/main" val="3548916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3E3F02-34BF-4F4A-B7E9-E74472AE22E6}"/>
              </a:ext>
            </a:extLst>
          </p:cNvPr>
          <p:cNvSpPr>
            <a:spLocks noGrp="1"/>
          </p:cNvSpPr>
          <p:nvPr>
            <p:ph type="title"/>
          </p:nvPr>
        </p:nvSpPr>
        <p:spPr/>
        <p:txBody>
          <a:bodyPr/>
          <a:lstStyle/>
          <a:p>
            <a:r>
              <a:rPr lang="it-IT" dirty="0"/>
              <a:t>Key messages</a:t>
            </a:r>
          </a:p>
        </p:txBody>
      </p:sp>
      <p:sp>
        <p:nvSpPr>
          <p:cNvPr id="10" name="Segnaposto testo 3">
            <a:extLst>
              <a:ext uri="{FF2B5EF4-FFF2-40B4-BE49-F238E27FC236}">
                <a16:creationId xmlns:a16="http://schemas.microsoft.com/office/drawing/2014/main" id="{A213D7AA-7F24-E2EC-7BAF-5AC9A7438A2A}"/>
              </a:ext>
            </a:extLst>
          </p:cNvPr>
          <p:cNvSpPr txBox="1">
            <a:spLocks/>
          </p:cNvSpPr>
          <p:nvPr/>
        </p:nvSpPr>
        <p:spPr bwMode="auto">
          <a:xfrm>
            <a:off x="163200" y="983533"/>
            <a:ext cx="12089102" cy="501826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542" tIns="56271" rIns="112542" bIns="56271" numCol="1" anchor="ctr" anchorCtr="0" compatLnSpc="1">
            <a:prstTxWarp prst="textNoShape">
              <a:avLst/>
            </a:prstTxWarp>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9410" indent="-359410">
              <a:lnSpc>
                <a:spcPct val="100000"/>
              </a:lnSpc>
              <a:spcBef>
                <a:spcPts val="1200"/>
              </a:spcBef>
              <a:spcAft>
                <a:spcPts val="1200"/>
              </a:spcAft>
              <a:buClr>
                <a:srgbClr val="F47B20"/>
              </a:buClr>
              <a:buFont typeface="Arial" panose="020B0604020202020204" pitchFamily="34" charset="0"/>
              <a:buChar char="•"/>
              <a:defRPr/>
            </a:pPr>
            <a:r>
              <a:rPr lang="en-US" altLang="it-IT" sz="2000" dirty="0">
                <a:solidFill>
                  <a:srgbClr val="001E60"/>
                </a:solidFill>
                <a:ea typeface="ＭＳ Ｐゴシック"/>
              </a:rPr>
              <a:t>Companies with higher gender inclusion are </a:t>
            </a:r>
            <a:r>
              <a:rPr lang="en-US" altLang="it-IT" sz="2000" b="1" dirty="0">
                <a:solidFill>
                  <a:srgbClr val="001E60"/>
                </a:solidFill>
                <a:ea typeface="ＭＳ Ｐゴシック"/>
              </a:rPr>
              <a:t>more competitive</a:t>
            </a:r>
            <a:endParaRPr lang="en-US" altLang="it-IT" sz="2000" strike="sngStrike" dirty="0">
              <a:solidFill>
                <a:srgbClr val="FF0000"/>
              </a:solidFill>
              <a:ea typeface="ＭＳ Ｐゴシック"/>
            </a:endParaRPr>
          </a:p>
          <a:p>
            <a:pPr marL="359410" indent="-359410">
              <a:lnSpc>
                <a:spcPct val="100000"/>
              </a:lnSpc>
              <a:spcBef>
                <a:spcPts val="1200"/>
              </a:spcBef>
              <a:spcAft>
                <a:spcPts val="1200"/>
              </a:spcAft>
              <a:buClr>
                <a:srgbClr val="F47B20"/>
              </a:buClr>
              <a:buFont typeface="Arial" panose="020B0604020202020204" pitchFamily="34" charset="0"/>
              <a:buChar char="•"/>
              <a:defRPr/>
            </a:pPr>
            <a:r>
              <a:rPr lang="en-US" altLang="it-IT" sz="2000" dirty="0">
                <a:solidFill>
                  <a:srgbClr val="001E60"/>
                </a:solidFill>
                <a:ea typeface="ＭＳ Ｐゴシック"/>
              </a:rPr>
              <a:t>The most egalitarian companies </a:t>
            </a:r>
            <a:r>
              <a:rPr lang="en-US" altLang="it-IT" sz="2000" b="1" dirty="0">
                <a:solidFill>
                  <a:srgbClr val="001E60"/>
                </a:solidFill>
                <a:ea typeface="ＭＳ Ｐゴシック"/>
              </a:rPr>
              <a:t>have grown more</a:t>
            </a:r>
            <a:r>
              <a:rPr lang="en-US" altLang="it-IT" sz="2000" dirty="0">
                <a:solidFill>
                  <a:srgbClr val="001E60"/>
                </a:solidFill>
                <a:ea typeface="ＭＳ Ｐゴシック"/>
              </a:rPr>
              <a:t> than the least egalitarian companies both in terms of turnover and employment</a:t>
            </a:r>
            <a:r>
              <a:rPr lang="en-GB" altLang="it-IT" sz="2000" dirty="0">
                <a:solidFill>
                  <a:srgbClr val="001E60"/>
                </a:solidFill>
                <a:ea typeface="ＭＳ Ｐゴシック"/>
              </a:rPr>
              <a:t> (’19-’21)</a:t>
            </a:r>
          </a:p>
          <a:p>
            <a:pPr marL="359410" indent="-359410">
              <a:lnSpc>
                <a:spcPct val="100000"/>
              </a:lnSpc>
              <a:spcBef>
                <a:spcPts val="1200"/>
              </a:spcBef>
              <a:spcAft>
                <a:spcPts val="1200"/>
              </a:spcAft>
              <a:buClr>
                <a:srgbClr val="F47B20"/>
              </a:buClr>
              <a:buFont typeface="Arial" panose="020B0604020202020204" pitchFamily="34" charset="0"/>
              <a:buChar char="•"/>
              <a:defRPr/>
            </a:pPr>
            <a:r>
              <a:rPr lang="en-US" altLang="it-IT" sz="2000" b="1" dirty="0">
                <a:solidFill>
                  <a:srgbClr val="001E60"/>
                </a:solidFill>
                <a:ea typeface="ＭＳ Ｐゴシック"/>
              </a:rPr>
              <a:t>R&amp;D intensity </a:t>
            </a:r>
            <a:r>
              <a:rPr lang="en-US" altLang="it-IT" sz="2000" dirty="0">
                <a:solidFill>
                  <a:srgbClr val="001E60"/>
                </a:solidFill>
                <a:ea typeface="ＭＳ Ｐゴシック"/>
              </a:rPr>
              <a:t>in the most egalitarian companies is significantly higher than the least egalitarian companies </a:t>
            </a:r>
            <a:endParaRPr lang="en-US" altLang="it-IT" sz="2000" dirty="0">
              <a:solidFill>
                <a:srgbClr val="001E60"/>
              </a:solidFill>
              <a:ea typeface="ＭＳ Ｐゴシック" panose="020B0600070205080204" pitchFamily="34" charset="-128"/>
            </a:endParaRPr>
          </a:p>
          <a:p>
            <a:pPr marL="359410" indent="-359410">
              <a:lnSpc>
                <a:spcPct val="100000"/>
              </a:lnSpc>
              <a:spcBef>
                <a:spcPts val="1200"/>
              </a:spcBef>
              <a:spcAft>
                <a:spcPts val="1200"/>
              </a:spcAft>
              <a:buClr>
                <a:srgbClr val="F47B20"/>
              </a:buClr>
              <a:buFont typeface="Arial" panose="020B0604020202020204" pitchFamily="34" charset="0"/>
              <a:buChar char="•"/>
              <a:defRPr/>
            </a:pPr>
            <a:r>
              <a:rPr lang="en-US" altLang="it-IT" sz="2000" dirty="0">
                <a:solidFill>
                  <a:srgbClr val="001E60"/>
                </a:solidFill>
                <a:ea typeface="ＭＳ Ｐゴシック"/>
              </a:rPr>
              <a:t>The most egalitarian companies are more projected on the </a:t>
            </a:r>
            <a:r>
              <a:rPr lang="en-US" altLang="it-IT" sz="2000" b="1" dirty="0">
                <a:solidFill>
                  <a:srgbClr val="001E60"/>
                </a:solidFill>
                <a:ea typeface="ＭＳ Ｐゴシック"/>
              </a:rPr>
              <a:t>international business scenario </a:t>
            </a:r>
            <a:r>
              <a:rPr lang="en-US" altLang="it-IT" sz="2000" dirty="0">
                <a:solidFill>
                  <a:srgbClr val="001E60"/>
                </a:solidFill>
                <a:ea typeface="ＭＳ Ｐゴシック"/>
              </a:rPr>
              <a:t>than the least competitive ones</a:t>
            </a:r>
          </a:p>
          <a:p>
            <a:pPr marL="360000" indent="-360000">
              <a:lnSpc>
                <a:spcPct val="100000"/>
              </a:lnSpc>
              <a:spcBef>
                <a:spcPts val="1200"/>
              </a:spcBef>
              <a:spcAft>
                <a:spcPts val="1200"/>
              </a:spcAft>
              <a:buClr>
                <a:srgbClr val="F47B20"/>
              </a:buClr>
              <a:buFont typeface="Arial" panose="020B0604020202020204" pitchFamily="34" charset="0"/>
              <a:buChar char="•"/>
              <a:defRPr/>
            </a:pPr>
            <a:endParaRPr lang="en-GB" altLang="it-IT" sz="2000" dirty="0">
              <a:solidFill>
                <a:srgbClr val="001E60"/>
              </a:solidFill>
              <a:ea typeface="ＭＳ Ｐゴシック" panose="020B0600070205080204" pitchFamily="34" charset="-128"/>
            </a:endParaRPr>
          </a:p>
        </p:txBody>
      </p:sp>
    </p:spTree>
    <p:extLst>
      <p:ext uri="{BB962C8B-B14F-4D97-AF65-F5344CB8AC3E}">
        <p14:creationId xmlns:p14="http://schemas.microsoft.com/office/powerpoint/2010/main" val="730728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B464DB-75A9-12F3-C87D-783C58403CAC}"/>
              </a:ext>
            </a:extLst>
          </p:cNvPr>
          <p:cNvSpPr>
            <a:spLocks noGrp="1"/>
          </p:cNvSpPr>
          <p:nvPr>
            <p:ph type="title"/>
          </p:nvPr>
        </p:nvSpPr>
        <p:spPr/>
        <p:txBody>
          <a:bodyPr/>
          <a:lstStyle/>
          <a:p>
            <a:endParaRPr lang="it-IT"/>
          </a:p>
        </p:txBody>
      </p:sp>
      <p:sp>
        <p:nvSpPr>
          <p:cNvPr id="3" name="Segnaposto testo 2">
            <a:extLst>
              <a:ext uri="{FF2B5EF4-FFF2-40B4-BE49-F238E27FC236}">
                <a16:creationId xmlns:a16="http://schemas.microsoft.com/office/drawing/2014/main" id="{B6E61578-987E-0ACE-D9A8-8383C782478A}"/>
              </a:ext>
            </a:extLst>
          </p:cNvPr>
          <p:cNvSpPr>
            <a:spLocks noGrp="1"/>
          </p:cNvSpPr>
          <p:nvPr>
            <p:ph type="body" sz="quarter" idx="10"/>
          </p:nvPr>
        </p:nvSpPr>
        <p:spPr/>
        <p:txBody>
          <a:bodyPr/>
          <a:lstStyle/>
          <a:p>
            <a:endParaRPr lang="it-IT"/>
          </a:p>
        </p:txBody>
      </p:sp>
      <p:sp>
        <p:nvSpPr>
          <p:cNvPr id="4" name="Segnaposto testo 3">
            <a:extLst>
              <a:ext uri="{FF2B5EF4-FFF2-40B4-BE49-F238E27FC236}">
                <a16:creationId xmlns:a16="http://schemas.microsoft.com/office/drawing/2014/main" id="{A3372729-97C9-FCC5-BFE7-81B98C1A63F7}"/>
              </a:ext>
            </a:extLst>
          </p:cNvPr>
          <p:cNvSpPr>
            <a:spLocks noGrp="1"/>
          </p:cNvSpPr>
          <p:nvPr>
            <p:ph type="body" sz="quarter" idx="11"/>
          </p:nvPr>
        </p:nvSpPr>
        <p:spPr/>
        <p:txBody>
          <a:bodyPr/>
          <a:lstStyle/>
          <a:p>
            <a:endParaRPr lang="it-IT"/>
          </a:p>
        </p:txBody>
      </p:sp>
      <p:sp>
        <p:nvSpPr>
          <p:cNvPr id="5" name="Rettangolo 4">
            <a:extLst>
              <a:ext uri="{FF2B5EF4-FFF2-40B4-BE49-F238E27FC236}">
                <a16:creationId xmlns:a16="http://schemas.microsoft.com/office/drawing/2014/main" id="{0CD6593F-7550-6405-C21B-1294255A75BC}"/>
              </a:ext>
            </a:extLst>
          </p:cNvPr>
          <p:cNvSpPr/>
          <p:nvPr/>
        </p:nvSpPr>
        <p:spPr>
          <a:xfrm>
            <a:off x="0" y="0"/>
            <a:ext cx="12192000"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47B20"/>
                </a:solidFill>
              </a:rPr>
              <a:t>Equality View</a:t>
            </a:r>
          </a:p>
        </p:txBody>
      </p:sp>
    </p:spTree>
    <p:extLst>
      <p:ext uri="{BB962C8B-B14F-4D97-AF65-F5344CB8AC3E}">
        <p14:creationId xmlns:p14="http://schemas.microsoft.com/office/powerpoint/2010/main" val="3607408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ico 4">
            <a:extLst>
              <a:ext uri="{FF2B5EF4-FFF2-40B4-BE49-F238E27FC236}">
                <a16:creationId xmlns:a16="http://schemas.microsoft.com/office/drawing/2014/main" id="{A22CAAF4-E145-73EB-41AF-60FF25D83F26}"/>
              </a:ext>
            </a:extLst>
          </p:cNvPr>
          <p:cNvGraphicFramePr/>
          <p:nvPr>
            <p:extLst>
              <p:ext uri="{D42A27DB-BD31-4B8C-83A1-F6EECF244321}">
                <p14:modId xmlns:p14="http://schemas.microsoft.com/office/powerpoint/2010/main" val="4210916659"/>
              </p:ext>
            </p:extLst>
          </p:nvPr>
        </p:nvGraphicFramePr>
        <p:xfrm>
          <a:off x="265167" y="1509713"/>
          <a:ext cx="11085302" cy="4291762"/>
        </p:xfrm>
        <a:graphic>
          <a:graphicData uri="http://schemas.openxmlformats.org/drawingml/2006/chart">
            <c:chart xmlns:c="http://schemas.openxmlformats.org/drawingml/2006/chart" xmlns:r="http://schemas.openxmlformats.org/officeDocument/2006/relationships" r:id="rId2"/>
          </a:graphicData>
        </a:graphic>
      </p:graphicFrame>
      <p:sp>
        <p:nvSpPr>
          <p:cNvPr id="6" name="CasellaDiTesto 5">
            <a:extLst>
              <a:ext uri="{FF2B5EF4-FFF2-40B4-BE49-F238E27FC236}">
                <a16:creationId xmlns:a16="http://schemas.microsoft.com/office/drawing/2014/main" id="{FBBB79D1-4F70-2CA7-9EEF-18E7A15049C1}"/>
              </a:ext>
            </a:extLst>
          </p:cNvPr>
          <p:cNvSpPr txBox="1"/>
          <p:nvPr/>
        </p:nvSpPr>
        <p:spPr>
          <a:xfrm>
            <a:off x="3006353" y="1340436"/>
            <a:ext cx="6532558" cy="338554"/>
          </a:xfrm>
          <a:prstGeom prst="rect">
            <a:avLst/>
          </a:prstGeom>
          <a:noFill/>
        </p:spPr>
        <p:txBody>
          <a:bodyPr wrap="none" rtlCol="0">
            <a:spAutoFit/>
          </a:bodyPr>
          <a:lstStyle/>
          <a:p>
            <a:r>
              <a:rPr lang="it-IT" sz="1600" b="1" dirty="0">
                <a:solidFill>
                  <a:srgbClr val="002060"/>
                </a:solidFill>
              </a:rPr>
              <a:t>Equality Index of companies according to the competitiveness ranking</a:t>
            </a:r>
          </a:p>
        </p:txBody>
      </p:sp>
      <p:sp>
        <p:nvSpPr>
          <p:cNvPr id="4" name="Rettangolo 3">
            <a:extLst>
              <a:ext uri="{FF2B5EF4-FFF2-40B4-BE49-F238E27FC236}">
                <a16:creationId xmlns:a16="http://schemas.microsoft.com/office/drawing/2014/main" id="{D656DD50-9B70-4FBA-0F1B-041C787ED507}"/>
              </a:ext>
            </a:extLst>
          </p:cNvPr>
          <p:cNvSpPr/>
          <p:nvPr/>
        </p:nvSpPr>
        <p:spPr>
          <a:xfrm>
            <a:off x="7081383" y="5348287"/>
            <a:ext cx="3243349" cy="2184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a:solidFill>
                  <a:srgbClr val="002060"/>
                </a:solidFill>
              </a:rPr>
              <a:t>Trend</a:t>
            </a:r>
          </a:p>
        </p:txBody>
      </p:sp>
      <p:sp>
        <p:nvSpPr>
          <p:cNvPr id="13" name="Titolo 1">
            <a:extLst>
              <a:ext uri="{FF2B5EF4-FFF2-40B4-BE49-F238E27FC236}">
                <a16:creationId xmlns:a16="http://schemas.microsoft.com/office/drawing/2014/main" id="{AC53E5F2-C160-580E-30A6-C54C8534AA94}"/>
              </a:ext>
            </a:extLst>
          </p:cNvPr>
          <p:cNvSpPr>
            <a:spLocks noGrp="1"/>
          </p:cNvSpPr>
          <p:nvPr>
            <p:ph type="title"/>
          </p:nvPr>
        </p:nvSpPr>
        <p:spPr>
          <a:xfrm>
            <a:off x="265167" y="194684"/>
            <a:ext cx="12014931" cy="553199"/>
          </a:xfrm>
        </p:spPr>
        <p:txBody>
          <a:bodyPr/>
          <a:lstStyle/>
          <a:p>
            <a:r>
              <a:rPr lang="en-US">
                <a:latin typeface="Source Sans Pro SemiBold"/>
                <a:ea typeface="Source Sans Pro SemiBold"/>
              </a:rPr>
              <a:t>The survey confirms that the most competitive Basque companies are more egalitarian than the least competitive</a:t>
            </a:r>
            <a:endParaRPr lang="it-IT">
              <a:latin typeface="Source Sans Pro SemiBold"/>
              <a:ea typeface="Source Sans Pro SemiBold"/>
            </a:endParaRPr>
          </a:p>
        </p:txBody>
      </p:sp>
      <p:sp>
        <p:nvSpPr>
          <p:cNvPr id="20" name="Segnaposto testo 14">
            <a:extLst>
              <a:ext uri="{FF2B5EF4-FFF2-40B4-BE49-F238E27FC236}">
                <a16:creationId xmlns:a16="http://schemas.microsoft.com/office/drawing/2014/main" id="{B7116F84-4E9D-0672-B261-0456BC77778D}"/>
              </a:ext>
            </a:extLst>
          </p:cNvPr>
          <p:cNvSpPr txBox="1">
            <a:spLocks/>
          </p:cNvSpPr>
          <p:nvPr/>
        </p:nvSpPr>
        <p:spPr>
          <a:xfrm>
            <a:off x="2121335" y="6148584"/>
            <a:ext cx="8737166" cy="553004"/>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NB: The indexes in the chart shows the average results for each group. The dataset has been distributed by quintiles. The index range is between 0 (Min) and 1 (Max). </a:t>
            </a:r>
          </a:p>
        </p:txBody>
      </p:sp>
    </p:spTree>
    <p:extLst>
      <p:ext uri="{BB962C8B-B14F-4D97-AF65-F5344CB8AC3E}">
        <p14:creationId xmlns:p14="http://schemas.microsoft.com/office/powerpoint/2010/main" val="3875902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3E3F02-34BF-4F4A-B7E9-E74472AE22E6}"/>
              </a:ext>
            </a:extLst>
          </p:cNvPr>
          <p:cNvSpPr>
            <a:spLocks noGrp="1"/>
          </p:cNvSpPr>
          <p:nvPr>
            <p:ph type="title"/>
          </p:nvPr>
        </p:nvSpPr>
        <p:spPr>
          <a:xfrm>
            <a:off x="337529" y="85833"/>
            <a:ext cx="11384495" cy="553199"/>
          </a:xfrm>
        </p:spPr>
        <p:txBody>
          <a:bodyPr/>
          <a:lstStyle/>
          <a:p>
            <a:br>
              <a:rPr lang="en-US" dirty="0"/>
            </a:br>
            <a:r>
              <a:rPr lang="en-US" dirty="0"/>
              <a:t>M</a:t>
            </a:r>
            <a:r>
              <a:rPr lang="en-US" dirty="0">
                <a:latin typeface="Source Sans Pro SemiBold"/>
                <a:ea typeface="Source Sans Pro SemiBold"/>
              </a:rPr>
              <a:t>ost competitive companies have more gender-balanced departments</a:t>
            </a:r>
            <a:endParaRPr lang="en-US" strike="sngStrike" dirty="0">
              <a:latin typeface="Source Sans Pro SemiBold"/>
              <a:ea typeface="Source Sans Pro SemiBold"/>
            </a:endParaRPr>
          </a:p>
        </p:txBody>
      </p:sp>
      <p:graphicFrame>
        <p:nvGraphicFramePr>
          <p:cNvPr id="7" name="Grafico 6">
            <a:extLst>
              <a:ext uri="{FF2B5EF4-FFF2-40B4-BE49-F238E27FC236}">
                <a16:creationId xmlns:a16="http://schemas.microsoft.com/office/drawing/2014/main" id="{620950FC-EF9B-44FF-1C78-FB22F03E2434}"/>
              </a:ext>
            </a:extLst>
          </p:cNvPr>
          <p:cNvGraphicFramePr/>
          <p:nvPr>
            <p:extLst>
              <p:ext uri="{D42A27DB-BD31-4B8C-83A1-F6EECF244321}">
                <p14:modId xmlns:p14="http://schemas.microsoft.com/office/powerpoint/2010/main" val="1873764875"/>
              </p:ext>
            </p:extLst>
          </p:nvPr>
        </p:nvGraphicFramePr>
        <p:xfrm>
          <a:off x="840432" y="1015004"/>
          <a:ext cx="10951102" cy="4920090"/>
        </p:xfrm>
        <a:graphic>
          <a:graphicData uri="http://schemas.openxmlformats.org/drawingml/2006/chart">
            <c:chart xmlns:c="http://schemas.openxmlformats.org/drawingml/2006/chart" xmlns:r="http://schemas.openxmlformats.org/officeDocument/2006/relationships" r:id="rId3"/>
          </a:graphicData>
        </a:graphic>
      </p:graphicFrame>
      <p:sp>
        <p:nvSpPr>
          <p:cNvPr id="5" name="CasellaDiTesto 4">
            <a:extLst>
              <a:ext uri="{FF2B5EF4-FFF2-40B4-BE49-F238E27FC236}">
                <a16:creationId xmlns:a16="http://schemas.microsoft.com/office/drawing/2014/main" id="{F8FD2EFB-3543-5BC8-CA8C-5FD9ED09C120}"/>
              </a:ext>
            </a:extLst>
          </p:cNvPr>
          <p:cNvSpPr txBox="1"/>
          <p:nvPr/>
        </p:nvSpPr>
        <p:spPr>
          <a:xfrm>
            <a:off x="895802" y="1176766"/>
            <a:ext cx="10951102" cy="338554"/>
          </a:xfrm>
          <a:prstGeom prst="rect">
            <a:avLst/>
          </a:prstGeom>
          <a:noFill/>
        </p:spPr>
        <p:txBody>
          <a:bodyPr wrap="square">
            <a:spAutoFit/>
          </a:bodyPr>
          <a:lstStyle/>
          <a:p>
            <a:pPr algn="ctr"/>
            <a:r>
              <a:rPr lang="it-IT" sz="1600" b="1" i="0" u="none" strike="noStrike" baseline="0" dirty="0">
                <a:solidFill>
                  <a:srgbClr val="001E60"/>
                </a:solidFill>
                <a:effectLst/>
                <a:latin typeface="Source Sans Pro" panose="020B0503030403020204" pitchFamily="34" charset="0"/>
                <a:ea typeface="Source Sans Pro" panose="020B0503030403020204" pitchFamily="34" charset="0"/>
              </a:rPr>
              <a:t>Least competitive vs. most competitive: 40%-60% men to women ratio of </a:t>
            </a:r>
            <a:r>
              <a:rPr lang="it-IT" sz="1600" b="1" dirty="0">
                <a:solidFill>
                  <a:srgbClr val="001E60"/>
                </a:solidFill>
                <a:latin typeface="Source Sans Pro" panose="020B0503030403020204" pitchFamily="34" charset="0"/>
                <a:ea typeface="Source Sans Pro" panose="020B0503030403020204" pitchFamily="34" charset="0"/>
              </a:rPr>
              <a:t>employees</a:t>
            </a:r>
            <a:r>
              <a:rPr lang="it-IT" sz="1600" b="1" i="0" u="none" strike="noStrike" baseline="0" dirty="0">
                <a:solidFill>
                  <a:srgbClr val="001E60"/>
                </a:solidFill>
                <a:effectLst/>
                <a:latin typeface="Source Sans Pro" panose="020B0503030403020204" pitchFamily="34" charset="0"/>
                <a:ea typeface="Source Sans Pro" panose="020B0503030403020204" pitchFamily="34" charset="0"/>
              </a:rPr>
              <a:t> by departmet</a:t>
            </a:r>
            <a:endParaRPr lang="it-IT" sz="1600" dirty="0"/>
          </a:p>
        </p:txBody>
      </p:sp>
      <p:sp>
        <p:nvSpPr>
          <p:cNvPr id="9" name="Segnaposto testo 14">
            <a:extLst>
              <a:ext uri="{FF2B5EF4-FFF2-40B4-BE49-F238E27FC236}">
                <a16:creationId xmlns:a16="http://schemas.microsoft.com/office/drawing/2014/main" id="{955A6E49-55DC-B7C0-B422-032A46580636}"/>
              </a:ext>
            </a:extLst>
          </p:cNvPr>
          <p:cNvSpPr>
            <a:spLocks noGrp="1"/>
          </p:cNvSpPr>
          <p:nvPr>
            <p:ph type="body" sz="quarter" idx="10"/>
          </p:nvPr>
        </p:nvSpPr>
        <p:spPr>
          <a:xfrm>
            <a:off x="2097522" y="6203016"/>
            <a:ext cx="9148282" cy="553004"/>
          </a:xfrm>
        </p:spPr>
        <p:txBody>
          <a:bodyPr/>
          <a:lstStyle/>
          <a:p>
            <a:r>
              <a:rPr lang="en-US" dirty="0"/>
              <a:t>*The focus on this range is explained by its greater representativeness of gender equality compared to all other ranges of the same index</a:t>
            </a:r>
          </a:p>
        </p:txBody>
      </p:sp>
    </p:spTree>
    <p:extLst>
      <p:ext uri="{BB962C8B-B14F-4D97-AF65-F5344CB8AC3E}">
        <p14:creationId xmlns:p14="http://schemas.microsoft.com/office/powerpoint/2010/main" val="2237941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3E3F02-34BF-4F4A-B7E9-E74472AE22E6}"/>
              </a:ext>
            </a:extLst>
          </p:cNvPr>
          <p:cNvSpPr>
            <a:spLocks noGrp="1"/>
          </p:cNvSpPr>
          <p:nvPr>
            <p:ph type="title"/>
          </p:nvPr>
        </p:nvSpPr>
        <p:spPr>
          <a:xfrm>
            <a:off x="404765" y="209098"/>
            <a:ext cx="11384495" cy="564404"/>
          </a:xfrm>
        </p:spPr>
        <p:txBody>
          <a:bodyPr/>
          <a:lstStyle/>
          <a:p>
            <a:r>
              <a:rPr lang="en-US" dirty="0">
                <a:latin typeface="Source Sans Pro SemiBold"/>
                <a:ea typeface="Source Sans Pro SemiBold"/>
              </a:rPr>
              <a:t>Most competitive companies have more gender-balanced structure by role/position </a:t>
            </a:r>
          </a:p>
        </p:txBody>
      </p:sp>
      <p:sp>
        <p:nvSpPr>
          <p:cNvPr id="4" name="Segnaposto testo 14">
            <a:extLst>
              <a:ext uri="{FF2B5EF4-FFF2-40B4-BE49-F238E27FC236}">
                <a16:creationId xmlns:a16="http://schemas.microsoft.com/office/drawing/2014/main" id="{391623CA-F4CF-A639-A92B-BCEFA38E1DF0}"/>
              </a:ext>
            </a:extLst>
          </p:cNvPr>
          <p:cNvSpPr>
            <a:spLocks noGrp="1"/>
          </p:cNvSpPr>
          <p:nvPr>
            <p:ph type="body" sz="quarter" idx="10"/>
          </p:nvPr>
        </p:nvSpPr>
        <p:spPr>
          <a:xfrm>
            <a:off x="1898345" y="6220647"/>
            <a:ext cx="9148282" cy="378853"/>
          </a:xfrm>
        </p:spPr>
        <p:txBody>
          <a:bodyPr/>
          <a:lstStyle/>
          <a:p>
            <a:r>
              <a:rPr lang="en-US" dirty="0"/>
              <a:t>*The focus on this range is explained by its greater representativeness of gender equality compared to all other ranges of the same index</a:t>
            </a:r>
          </a:p>
        </p:txBody>
      </p:sp>
      <p:graphicFrame>
        <p:nvGraphicFramePr>
          <p:cNvPr id="8" name="Grafico 7">
            <a:extLst>
              <a:ext uri="{FF2B5EF4-FFF2-40B4-BE49-F238E27FC236}">
                <a16:creationId xmlns:a16="http://schemas.microsoft.com/office/drawing/2014/main" id="{BCFE6E97-07C4-984F-CDD6-F64752D2F598}"/>
              </a:ext>
            </a:extLst>
          </p:cNvPr>
          <p:cNvGraphicFramePr/>
          <p:nvPr>
            <p:extLst>
              <p:ext uri="{D42A27DB-BD31-4B8C-83A1-F6EECF244321}">
                <p14:modId xmlns:p14="http://schemas.microsoft.com/office/powerpoint/2010/main" val="1624179488"/>
              </p:ext>
            </p:extLst>
          </p:nvPr>
        </p:nvGraphicFramePr>
        <p:xfrm>
          <a:off x="829977" y="1279446"/>
          <a:ext cx="10532045" cy="4624684"/>
        </p:xfrm>
        <a:graphic>
          <a:graphicData uri="http://schemas.openxmlformats.org/drawingml/2006/chart">
            <c:chart xmlns:c="http://schemas.openxmlformats.org/drawingml/2006/chart" xmlns:r="http://schemas.openxmlformats.org/officeDocument/2006/relationships" r:id="rId2"/>
          </a:graphicData>
        </a:graphic>
      </p:graphicFrame>
      <p:sp>
        <p:nvSpPr>
          <p:cNvPr id="6" name="CasellaDiTesto 5">
            <a:extLst>
              <a:ext uri="{FF2B5EF4-FFF2-40B4-BE49-F238E27FC236}">
                <a16:creationId xmlns:a16="http://schemas.microsoft.com/office/drawing/2014/main" id="{412891FD-3713-FA30-7057-E4190B5F6757}"/>
              </a:ext>
            </a:extLst>
          </p:cNvPr>
          <p:cNvSpPr txBox="1"/>
          <p:nvPr/>
        </p:nvSpPr>
        <p:spPr>
          <a:xfrm>
            <a:off x="1825511" y="1053501"/>
            <a:ext cx="8700779" cy="338554"/>
          </a:xfrm>
          <a:prstGeom prst="rect">
            <a:avLst/>
          </a:prstGeom>
          <a:noFill/>
        </p:spPr>
        <p:txBody>
          <a:bodyPr wrap="square">
            <a:spAutoFit/>
          </a:bodyPr>
          <a:lstStyle/>
          <a:p>
            <a:pPr algn="ctr" rtl="0">
              <a:defRPr sz="1200" b="0" i="0" u="none" strike="noStrike" kern="1200" spc="0" baseline="0">
                <a:solidFill>
                  <a:prstClr val="black">
                    <a:lumMod val="65000"/>
                    <a:lumOff val="35000"/>
                  </a:prstClr>
                </a:solidFill>
                <a:latin typeface="+mn-lt"/>
                <a:ea typeface="+mn-ea"/>
                <a:cs typeface="+mn-cs"/>
              </a:defRPr>
            </a:pPr>
            <a:r>
              <a:rPr lang="it-IT" sz="1600" b="1" i="0" u="none" strike="noStrike" baseline="0" dirty="0">
                <a:solidFill>
                  <a:srgbClr val="001E60"/>
                </a:solidFill>
                <a:effectLst/>
                <a:latin typeface="Source Sans Pro" panose="020B0503030403020204" pitchFamily="34" charset="0"/>
                <a:ea typeface="Source Sans Pro" panose="020B0503030403020204" pitchFamily="34" charset="0"/>
              </a:rPr>
              <a:t>Least competitive vs. most competitive: 40%-60% men to women ratio of </a:t>
            </a:r>
            <a:r>
              <a:rPr lang="it-IT" sz="1600" b="1" dirty="0">
                <a:solidFill>
                  <a:srgbClr val="001E60"/>
                </a:solidFill>
                <a:latin typeface="Source Sans Pro" panose="020B0503030403020204" pitchFamily="34" charset="0"/>
                <a:ea typeface="Source Sans Pro" panose="020B0503030403020204" pitchFamily="34" charset="0"/>
              </a:rPr>
              <a:t>employees</a:t>
            </a:r>
            <a:r>
              <a:rPr lang="it-IT" sz="1600" b="1" i="0" u="none" strike="noStrike" baseline="0" dirty="0">
                <a:solidFill>
                  <a:srgbClr val="001E60"/>
                </a:solidFill>
                <a:effectLst/>
                <a:latin typeface="Source Sans Pro" panose="020B0503030403020204" pitchFamily="34" charset="0"/>
                <a:ea typeface="Source Sans Pro" panose="020B0503030403020204" pitchFamily="34" charset="0"/>
              </a:rPr>
              <a:t> by role​</a:t>
            </a:r>
            <a:endParaRPr lang="it-IT" sz="1600" b="1" dirty="0">
              <a:solidFill>
                <a:srgbClr val="001E60"/>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4192490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3E3F02-34BF-4F4A-B7E9-E74472AE22E6}"/>
              </a:ext>
            </a:extLst>
          </p:cNvPr>
          <p:cNvSpPr>
            <a:spLocks noGrp="1"/>
          </p:cNvSpPr>
          <p:nvPr>
            <p:ph type="title"/>
          </p:nvPr>
        </p:nvSpPr>
        <p:spPr>
          <a:xfrm>
            <a:off x="340818" y="218821"/>
            <a:ext cx="11384495" cy="553199"/>
          </a:xfrm>
          <a:noFill/>
        </p:spPr>
        <p:txBody>
          <a:bodyPr/>
          <a:lstStyle/>
          <a:p>
            <a:r>
              <a:rPr lang="en-US" dirty="0"/>
              <a:t>Most competitive companies apply more work-life balance policies more efficiently</a:t>
            </a:r>
            <a:endParaRPr lang="it-IT" dirty="0"/>
          </a:p>
        </p:txBody>
      </p:sp>
      <p:sp>
        <p:nvSpPr>
          <p:cNvPr id="8" name="CasellaDiTesto 7">
            <a:extLst>
              <a:ext uri="{FF2B5EF4-FFF2-40B4-BE49-F238E27FC236}">
                <a16:creationId xmlns:a16="http://schemas.microsoft.com/office/drawing/2014/main" id="{3FCA77C0-0205-0971-D2E2-DF28AD83CB6B}"/>
              </a:ext>
            </a:extLst>
          </p:cNvPr>
          <p:cNvSpPr txBox="1"/>
          <p:nvPr/>
        </p:nvSpPr>
        <p:spPr>
          <a:xfrm>
            <a:off x="3087289" y="1218176"/>
            <a:ext cx="6088526" cy="338554"/>
          </a:xfrm>
          <a:prstGeom prst="rect">
            <a:avLst/>
          </a:prstGeom>
          <a:noFill/>
        </p:spPr>
        <p:txBody>
          <a:bodyPr wrap="none" rtlCol="0">
            <a:spAutoFit/>
          </a:bodyPr>
          <a:lstStyle/>
          <a:p>
            <a:r>
              <a:rPr lang="it-IT" sz="1600" b="1">
                <a:solidFill>
                  <a:srgbClr val="002060"/>
                </a:solidFill>
              </a:rPr>
              <a:t>Work-life Balance Sub-Index </a:t>
            </a:r>
            <a:r>
              <a:rPr lang="it-IT" sz="1600" b="1" err="1">
                <a:solidFill>
                  <a:srgbClr val="002060"/>
                </a:solidFill>
              </a:rPr>
              <a:t>according</a:t>
            </a:r>
            <a:r>
              <a:rPr lang="it-IT" sz="1600" b="1">
                <a:solidFill>
                  <a:srgbClr val="002060"/>
                </a:solidFill>
              </a:rPr>
              <a:t> to the competitive ranking</a:t>
            </a:r>
          </a:p>
        </p:txBody>
      </p:sp>
      <p:graphicFrame>
        <p:nvGraphicFramePr>
          <p:cNvPr id="7" name="Grafico 6">
            <a:extLst>
              <a:ext uri="{FF2B5EF4-FFF2-40B4-BE49-F238E27FC236}">
                <a16:creationId xmlns:a16="http://schemas.microsoft.com/office/drawing/2014/main" id="{BD308E71-5D6F-FCF9-4B08-BB9DA7709FFD}"/>
              </a:ext>
            </a:extLst>
          </p:cNvPr>
          <p:cNvGraphicFramePr/>
          <p:nvPr>
            <p:extLst>
              <p:ext uri="{D42A27DB-BD31-4B8C-83A1-F6EECF244321}">
                <p14:modId xmlns:p14="http://schemas.microsoft.com/office/powerpoint/2010/main" val="339200528"/>
              </p:ext>
            </p:extLst>
          </p:nvPr>
        </p:nvGraphicFramePr>
        <p:xfrm>
          <a:off x="371475" y="1607306"/>
          <a:ext cx="11085302" cy="4623125"/>
        </p:xfrm>
        <a:graphic>
          <a:graphicData uri="http://schemas.openxmlformats.org/drawingml/2006/chart">
            <c:chart xmlns:c="http://schemas.openxmlformats.org/drawingml/2006/chart" xmlns:r="http://schemas.openxmlformats.org/officeDocument/2006/relationships" r:id="rId2"/>
          </a:graphicData>
        </a:graphic>
      </p:graphicFrame>
      <p:sp>
        <p:nvSpPr>
          <p:cNvPr id="9" name="Rettangolo 8">
            <a:extLst>
              <a:ext uri="{FF2B5EF4-FFF2-40B4-BE49-F238E27FC236}">
                <a16:creationId xmlns:a16="http://schemas.microsoft.com/office/drawing/2014/main" id="{2BCE08CF-9AC7-02A4-7F97-536D02861C99}"/>
              </a:ext>
            </a:extLst>
          </p:cNvPr>
          <p:cNvSpPr/>
          <p:nvPr/>
        </p:nvSpPr>
        <p:spPr>
          <a:xfrm>
            <a:off x="7140871" y="5770458"/>
            <a:ext cx="4871318" cy="289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a:solidFill>
                  <a:srgbClr val="002060"/>
                </a:solidFill>
              </a:rPr>
              <a:t>Trend</a:t>
            </a:r>
          </a:p>
        </p:txBody>
      </p:sp>
      <p:sp>
        <p:nvSpPr>
          <p:cNvPr id="3" name="Segnaposto testo 14">
            <a:extLst>
              <a:ext uri="{FF2B5EF4-FFF2-40B4-BE49-F238E27FC236}">
                <a16:creationId xmlns:a16="http://schemas.microsoft.com/office/drawing/2014/main" id="{2D821C20-3713-6652-F1A5-9BE091349464}"/>
              </a:ext>
            </a:extLst>
          </p:cNvPr>
          <p:cNvSpPr txBox="1">
            <a:spLocks/>
          </p:cNvSpPr>
          <p:nvPr/>
        </p:nvSpPr>
        <p:spPr>
          <a:xfrm>
            <a:off x="2108179" y="6253839"/>
            <a:ext cx="8737166" cy="553004"/>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NB: The indexes in the chart shows the average results for each group. The dataset has been distributed by quintiles. The index range is between 0 (Min) and 1 (Max). </a:t>
            </a:r>
          </a:p>
        </p:txBody>
      </p:sp>
    </p:spTree>
    <p:extLst>
      <p:ext uri="{BB962C8B-B14F-4D97-AF65-F5344CB8AC3E}">
        <p14:creationId xmlns:p14="http://schemas.microsoft.com/office/powerpoint/2010/main" val="4253278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3E3F02-34BF-4F4A-B7E9-E74472AE22E6}"/>
              </a:ext>
            </a:extLst>
          </p:cNvPr>
          <p:cNvSpPr>
            <a:spLocks noGrp="1"/>
          </p:cNvSpPr>
          <p:nvPr>
            <p:ph type="title"/>
          </p:nvPr>
        </p:nvSpPr>
        <p:spPr/>
        <p:txBody>
          <a:bodyPr/>
          <a:lstStyle/>
          <a:p>
            <a:r>
              <a:rPr lang="it-IT"/>
              <a:t>Agenda</a:t>
            </a:r>
          </a:p>
        </p:txBody>
      </p:sp>
      <p:sp>
        <p:nvSpPr>
          <p:cNvPr id="10" name="Segnaposto testo 3">
            <a:extLst>
              <a:ext uri="{FF2B5EF4-FFF2-40B4-BE49-F238E27FC236}">
                <a16:creationId xmlns:a16="http://schemas.microsoft.com/office/drawing/2014/main" id="{A213D7AA-7F24-E2EC-7BAF-5AC9A7438A2A}"/>
              </a:ext>
            </a:extLst>
          </p:cNvPr>
          <p:cNvSpPr txBox="1">
            <a:spLocks/>
          </p:cNvSpPr>
          <p:nvPr/>
        </p:nvSpPr>
        <p:spPr bwMode="auto">
          <a:xfrm>
            <a:off x="443533" y="977106"/>
            <a:ext cx="11344275" cy="490378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542" tIns="56271" rIns="112542" bIns="56271" numCol="1" anchor="ctr" anchorCtr="0" compatLnSpc="1">
            <a:prstTxWarp prst="textNoShape">
              <a:avLst/>
            </a:prstTxWarp>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00" indent="-360000">
              <a:spcBef>
                <a:spcPts val="2400"/>
              </a:spcBef>
              <a:spcAft>
                <a:spcPts val="1200"/>
              </a:spcAft>
              <a:buClr>
                <a:srgbClr val="F47B20"/>
              </a:buClr>
              <a:buFont typeface="Arial" panose="020B0604020202020204" pitchFamily="34" charset="0"/>
              <a:buChar char="•"/>
              <a:defRPr/>
            </a:pPr>
            <a:r>
              <a:rPr lang="en-GB" altLang="it-IT" sz="2400" b="1" dirty="0">
                <a:solidFill>
                  <a:srgbClr val="F47B20"/>
                </a:solidFill>
                <a:ea typeface="ＭＳ Ｐゴシック" panose="020B0600070205080204" pitchFamily="34" charset="-128"/>
              </a:rPr>
              <a:t>Objectives and methodology of the study</a:t>
            </a:r>
          </a:p>
          <a:p>
            <a:pPr marL="360000" indent="-360000">
              <a:spcBef>
                <a:spcPts val="2400"/>
              </a:spcBef>
              <a:spcAft>
                <a:spcPts val="1200"/>
              </a:spcAft>
              <a:buClr>
                <a:srgbClr val="F47B20"/>
              </a:buClr>
              <a:buFont typeface="Arial" panose="020B0604020202020204" pitchFamily="34" charset="0"/>
              <a:buChar char="•"/>
              <a:defRPr/>
            </a:pPr>
            <a:r>
              <a:rPr lang="en-GB" altLang="it-IT" sz="2400" dirty="0">
                <a:solidFill>
                  <a:srgbClr val="001E60"/>
                </a:solidFill>
                <a:ea typeface="ＭＳ Ｐゴシック" panose="020B0600070205080204" pitchFamily="34" charset="-128"/>
              </a:rPr>
              <a:t>Key messages emerging from the survey to the Basque companies</a:t>
            </a:r>
          </a:p>
        </p:txBody>
      </p:sp>
    </p:spTree>
    <p:extLst>
      <p:ext uri="{BB962C8B-B14F-4D97-AF65-F5344CB8AC3E}">
        <p14:creationId xmlns:p14="http://schemas.microsoft.com/office/powerpoint/2010/main" val="3775552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afico 6">
            <a:extLst>
              <a:ext uri="{FF2B5EF4-FFF2-40B4-BE49-F238E27FC236}">
                <a16:creationId xmlns:a16="http://schemas.microsoft.com/office/drawing/2014/main" id="{BD308E71-5D6F-FCF9-4B08-BB9DA7709FFD}"/>
              </a:ext>
            </a:extLst>
          </p:cNvPr>
          <p:cNvGraphicFramePr/>
          <p:nvPr>
            <p:extLst>
              <p:ext uri="{D42A27DB-BD31-4B8C-83A1-F6EECF244321}">
                <p14:modId xmlns:p14="http://schemas.microsoft.com/office/powerpoint/2010/main" val="3389758391"/>
              </p:ext>
            </p:extLst>
          </p:nvPr>
        </p:nvGraphicFramePr>
        <p:xfrm>
          <a:off x="371475" y="1607306"/>
          <a:ext cx="11085302" cy="4623125"/>
        </p:xfrm>
        <a:graphic>
          <a:graphicData uri="http://schemas.openxmlformats.org/drawingml/2006/chart">
            <c:chart xmlns:c="http://schemas.openxmlformats.org/drawingml/2006/chart" xmlns:r="http://schemas.openxmlformats.org/officeDocument/2006/relationships" r:id="rId2"/>
          </a:graphicData>
        </a:graphic>
      </p:graphicFrame>
      <p:sp>
        <p:nvSpPr>
          <p:cNvPr id="8" name="CasellaDiTesto 7">
            <a:extLst>
              <a:ext uri="{FF2B5EF4-FFF2-40B4-BE49-F238E27FC236}">
                <a16:creationId xmlns:a16="http://schemas.microsoft.com/office/drawing/2014/main" id="{3FCA77C0-0205-0971-D2E2-DF28AD83CB6B}"/>
              </a:ext>
            </a:extLst>
          </p:cNvPr>
          <p:cNvSpPr txBox="1"/>
          <p:nvPr/>
        </p:nvSpPr>
        <p:spPr>
          <a:xfrm>
            <a:off x="3087289" y="1218176"/>
            <a:ext cx="6856364" cy="338554"/>
          </a:xfrm>
          <a:prstGeom prst="rect">
            <a:avLst/>
          </a:prstGeom>
          <a:noFill/>
        </p:spPr>
        <p:txBody>
          <a:bodyPr wrap="none" rtlCol="0">
            <a:spAutoFit/>
          </a:bodyPr>
          <a:lstStyle/>
          <a:p>
            <a:r>
              <a:rPr lang="it-IT" sz="1600" b="1" dirty="0">
                <a:solidFill>
                  <a:srgbClr val="002060"/>
                </a:solidFill>
              </a:rPr>
              <a:t>Inclusivity by governance Sub-Index according to the competitive ranking</a:t>
            </a:r>
          </a:p>
        </p:txBody>
      </p:sp>
      <p:sp>
        <p:nvSpPr>
          <p:cNvPr id="9" name="Rettangolo 8">
            <a:extLst>
              <a:ext uri="{FF2B5EF4-FFF2-40B4-BE49-F238E27FC236}">
                <a16:creationId xmlns:a16="http://schemas.microsoft.com/office/drawing/2014/main" id="{2BCE08CF-9AC7-02A4-7F97-536D02861C99}"/>
              </a:ext>
            </a:extLst>
          </p:cNvPr>
          <p:cNvSpPr/>
          <p:nvPr/>
        </p:nvSpPr>
        <p:spPr>
          <a:xfrm>
            <a:off x="6988471" y="5770458"/>
            <a:ext cx="4871318" cy="289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a:solidFill>
                  <a:srgbClr val="002060"/>
                </a:solidFill>
              </a:rPr>
              <a:t>Trend</a:t>
            </a:r>
          </a:p>
        </p:txBody>
      </p:sp>
      <p:sp>
        <p:nvSpPr>
          <p:cNvPr id="4" name="Segnaposto testo 14">
            <a:extLst>
              <a:ext uri="{FF2B5EF4-FFF2-40B4-BE49-F238E27FC236}">
                <a16:creationId xmlns:a16="http://schemas.microsoft.com/office/drawing/2014/main" id="{6D526C4E-C427-81C5-252A-46578D29EED5}"/>
              </a:ext>
            </a:extLst>
          </p:cNvPr>
          <p:cNvSpPr txBox="1">
            <a:spLocks/>
          </p:cNvSpPr>
          <p:nvPr/>
        </p:nvSpPr>
        <p:spPr>
          <a:xfrm>
            <a:off x="2108179" y="6253839"/>
            <a:ext cx="8737166" cy="553004"/>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dirty="0"/>
              <a:t>NB: The indexes in the chart shows the average results for each group. The dataset has been distributed by quintiles. The index range is between 0 (Min) and 1 (Max). </a:t>
            </a:r>
          </a:p>
        </p:txBody>
      </p:sp>
      <p:sp>
        <p:nvSpPr>
          <p:cNvPr id="5" name="Titolo 1">
            <a:extLst>
              <a:ext uri="{FF2B5EF4-FFF2-40B4-BE49-F238E27FC236}">
                <a16:creationId xmlns:a16="http://schemas.microsoft.com/office/drawing/2014/main" id="{908D51CA-B777-0DC8-C6AD-7AC8C07A9D1F}"/>
              </a:ext>
            </a:extLst>
          </p:cNvPr>
          <p:cNvSpPr txBox="1">
            <a:spLocks/>
          </p:cNvSpPr>
          <p:nvPr/>
        </p:nvSpPr>
        <p:spPr>
          <a:xfrm>
            <a:off x="359418" y="218821"/>
            <a:ext cx="11384495" cy="553199"/>
          </a:xfrm>
          <a:prstGeom prst="rect">
            <a:avLst/>
          </a:prstGeom>
          <a:noFill/>
        </p:spPr>
        <p:txBody>
          <a:bodyPr vert="horz" lIns="91440" tIns="45720" rIns="91440" bIns="45720" rtlCol="0" anchor="ctr">
            <a:noAutofit/>
          </a:bodyPr>
          <a:lstStyle>
            <a:lvl1pPr algn="l" defTabSz="914400" rtl="0" eaLnBrk="0" fontAlgn="base" latinLnBrk="0" hangingPunct="0">
              <a:lnSpc>
                <a:spcPct val="90000"/>
              </a:lnSpc>
              <a:spcBef>
                <a:spcPct val="0"/>
              </a:spcBef>
              <a:spcAft>
                <a:spcPct val="0"/>
              </a:spcAft>
              <a:buNone/>
              <a:defRPr sz="2800" kern="1200">
                <a:solidFill>
                  <a:srgbClr val="F47B20"/>
                </a:solidFill>
                <a:latin typeface="Source Sans Pro SemiBold" panose="020B0603030403020204" pitchFamily="34" charset="0"/>
                <a:ea typeface="Source Sans Pro SemiBold" panose="020B0603030403020204" pitchFamily="34" charset="0"/>
                <a:cs typeface="+mj-cs"/>
              </a:defRPr>
            </a:lvl1pPr>
            <a:lvl2pPr algn="l" rtl="0" eaLnBrk="0" fontAlgn="base" hangingPunct="0">
              <a:spcBef>
                <a:spcPct val="0"/>
              </a:spcBef>
              <a:spcAft>
                <a:spcPct val="0"/>
              </a:spcAft>
              <a:defRPr sz="2900">
                <a:solidFill>
                  <a:srgbClr val="F47B20"/>
                </a:solidFill>
                <a:latin typeface="Tahoma" pitchFamily="34" charset="0"/>
                <a:ea typeface="MS PGothic" panose="020B0600070205080204" pitchFamily="34" charset="-128"/>
              </a:defRPr>
            </a:lvl2pPr>
            <a:lvl3pPr algn="l" rtl="0" eaLnBrk="0" fontAlgn="base" hangingPunct="0">
              <a:spcBef>
                <a:spcPct val="0"/>
              </a:spcBef>
              <a:spcAft>
                <a:spcPct val="0"/>
              </a:spcAft>
              <a:defRPr sz="2900">
                <a:solidFill>
                  <a:srgbClr val="F47B20"/>
                </a:solidFill>
                <a:latin typeface="Tahoma" pitchFamily="34" charset="0"/>
                <a:ea typeface="MS PGothic" panose="020B0600070205080204" pitchFamily="34" charset="-128"/>
              </a:defRPr>
            </a:lvl3pPr>
            <a:lvl4pPr algn="l" rtl="0" eaLnBrk="0" fontAlgn="base" hangingPunct="0">
              <a:spcBef>
                <a:spcPct val="0"/>
              </a:spcBef>
              <a:spcAft>
                <a:spcPct val="0"/>
              </a:spcAft>
              <a:defRPr sz="2900">
                <a:solidFill>
                  <a:srgbClr val="F47B20"/>
                </a:solidFill>
                <a:latin typeface="Tahoma" pitchFamily="34" charset="0"/>
                <a:ea typeface="MS PGothic" panose="020B0600070205080204" pitchFamily="34" charset="-128"/>
              </a:defRPr>
            </a:lvl4pPr>
            <a:lvl5pPr algn="l" rtl="0" eaLnBrk="0" fontAlgn="base" hangingPunct="0">
              <a:spcBef>
                <a:spcPct val="0"/>
              </a:spcBef>
              <a:spcAft>
                <a:spcPct val="0"/>
              </a:spcAft>
              <a:defRPr sz="2900">
                <a:solidFill>
                  <a:srgbClr val="F47B20"/>
                </a:solidFill>
                <a:latin typeface="Tahoma" pitchFamily="34" charset="0"/>
                <a:ea typeface="MS PGothic" panose="020B0600070205080204" pitchFamily="34" charset="-128"/>
              </a:defRPr>
            </a:lvl5pPr>
            <a:lvl6pPr marL="562722" algn="l" rtl="0" fontAlgn="base">
              <a:spcBef>
                <a:spcPct val="0"/>
              </a:spcBef>
              <a:spcAft>
                <a:spcPct val="0"/>
              </a:spcAft>
              <a:defRPr sz="2462">
                <a:solidFill>
                  <a:srgbClr val="020060"/>
                </a:solidFill>
                <a:latin typeface="Tahoma" pitchFamily="34" charset="0"/>
              </a:defRPr>
            </a:lvl6pPr>
            <a:lvl7pPr marL="1125444" algn="l" rtl="0" fontAlgn="base">
              <a:spcBef>
                <a:spcPct val="0"/>
              </a:spcBef>
              <a:spcAft>
                <a:spcPct val="0"/>
              </a:spcAft>
              <a:defRPr sz="2462">
                <a:solidFill>
                  <a:srgbClr val="020060"/>
                </a:solidFill>
                <a:latin typeface="Tahoma" pitchFamily="34" charset="0"/>
              </a:defRPr>
            </a:lvl7pPr>
            <a:lvl8pPr marL="1688165" algn="l" rtl="0" fontAlgn="base">
              <a:spcBef>
                <a:spcPct val="0"/>
              </a:spcBef>
              <a:spcAft>
                <a:spcPct val="0"/>
              </a:spcAft>
              <a:defRPr sz="2462">
                <a:solidFill>
                  <a:srgbClr val="020060"/>
                </a:solidFill>
                <a:latin typeface="Tahoma" pitchFamily="34" charset="0"/>
              </a:defRPr>
            </a:lvl8pPr>
            <a:lvl9pPr marL="2250887" algn="l" rtl="0" fontAlgn="base">
              <a:spcBef>
                <a:spcPct val="0"/>
              </a:spcBef>
              <a:spcAft>
                <a:spcPct val="0"/>
              </a:spcAft>
              <a:defRPr sz="2462">
                <a:solidFill>
                  <a:srgbClr val="020060"/>
                </a:solidFill>
                <a:latin typeface="Tahoma" pitchFamily="34" charset="0"/>
              </a:defRPr>
            </a:lvl9pPr>
          </a:lstStyle>
          <a:p>
            <a:r>
              <a:rPr lang="en-US" dirty="0"/>
              <a:t>Most competitive companies show greater commitment to promote women and the implementation of gender-based policies</a:t>
            </a:r>
            <a:endParaRPr lang="it-IT" dirty="0"/>
          </a:p>
        </p:txBody>
      </p:sp>
    </p:spTree>
    <p:extLst>
      <p:ext uri="{BB962C8B-B14F-4D97-AF65-F5344CB8AC3E}">
        <p14:creationId xmlns:p14="http://schemas.microsoft.com/office/powerpoint/2010/main" val="266240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3E3F02-34BF-4F4A-B7E9-E74472AE22E6}"/>
              </a:ext>
            </a:extLst>
          </p:cNvPr>
          <p:cNvSpPr>
            <a:spLocks noGrp="1"/>
          </p:cNvSpPr>
          <p:nvPr>
            <p:ph type="title"/>
          </p:nvPr>
        </p:nvSpPr>
        <p:spPr/>
        <p:txBody>
          <a:bodyPr/>
          <a:lstStyle/>
          <a:p>
            <a:r>
              <a:rPr lang="it-IT" dirty="0"/>
              <a:t>Key messages</a:t>
            </a:r>
          </a:p>
        </p:txBody>
      </p:sp>
      <p:sp>
        <p:nvSpPr>
          <p:cNvPr id="10" name="Segnaposto testo 3">
            <a:extLst>
              <a:ext uri="{FF2B5EF4-FFF2-40B4-BE49-F238E27FC236}">
                <a16:creationId xmlns:a16="http://schemas.microsoft.com/office/drawing/2014/main" id="{A213D7AA-7F24-E2EC-7BAF-5AC9A7438A2A}"/>
              </a:ext>
            </a:extLst>
          </p:cNvPr>
          <p:cNvSpPr txBox="1">
            <a:spLocks/>
          </p:cNvSpPr>
          <p:nvPr/>
        </p:nvSpPr>
        <p:spPr bwMode="auto">
          <a:xfrm>
            <a:off x="403313" y="1011691"/>
            <a:ext cx="11384495" cy="501826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542" tIns="56271" rIns="112542" bIns="56271" numCol="1" anchor="ctr" anchorCtr="0" compatLnSpc="1">
            <a:prstTxWarp prst="textNoShape">
              <a:avLst/>
            </a:prstTxWarp>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00" indent="-360000">
              <a:lnSpc>
                <a:spcPct val="100000"/>
              </a:lnSpc>
              <a:spcBef>
                <a:spcPts val="1200"/>
              </a:spcBef>
              <a:spcAft>
                <a:spcPts val="1200"/>
              </a:spcAft>
              <a:buClr>
                <a:srgbClr val="F47B20"/>
              </a:buClr>
              <a:buFont typeface="Arial" panose="020B0604020202020204" pitchFamily="34" charset="0"/>
              <a:buChar char="•"/>
              <a:defRPr/>
            </a:pPr>
            <a:r>
              <a:rPr lang="en-US" altLang="it-IT" sz="2000" dirty="0">
                <a:solidFill>
                  <a:srgbClr val="001E60"/>
                </a:solidFill>
                <a:ea typeface="ＭＳ Ｐゴシック" panose="020B0600070205080204" pitchFamily="34" charset="-128"/>
              </a:rPr>
              <a:t>The most competitive companies are </a:t>
            </a:r>
            <a:r>
              <a:rPr lang="en-US" altLang="it-IT" sz="2000" b="1" dirty="0">
                <a:solidFill>
                  <a:srgbClr val="001E60"/>
                </a:solidFill>
                <a:ea typeface="ＭＳ Ｐゴシック" panose="020B0600070205080204" pitchFamily="34" charset="-128"/>
              </a:rPr>
              <a:t>more egalitarian </a:t>
            </a:r>
            <a:r>
              <a:rPr lang="en-US" altLang="it-IT" sz="2000" dirty="0">
                <a:solidFill>
                  <a:srgbClr val="001E60"/>
                </a:solidFill>
                <a:ea typeface="ＭＳ Ｐゴシック" panose="020B0600070205080204" pitchFamily="34" charset="-128"/>
              </a:rPr>
              <a:t>than the least competitive ones</a:t>
            </a:r>
          </a:p>
          <a:p>
            <a:pPr marL="360000" indent="-360000">
              <a:lnSpc>
                <a:spcPct val="100000"/>
              </a:lnSpc>
              <a:spcBef>
                <a:spcPts val="1200"/>
              </a:spcBef>
              <a:spcAft>
                <a:spcPts val="1200"/>
              </a:spcAft>
              <a:buClr>
                <a:srgbClr val="F47B20"/>
              </a:buClr>
              <a:buFont typeface="Arial" panose="020B0604020202020204" pitchFamily="34" charset="0"/>
              <a:buChar char="•"/>
              <a:defRPr/>
            </a:pPr>
            <a:r>
              <a:rPr lang="en-US" altLang="it-IT" sz="2000" dirty="0">
                <a:solidFill>
                  <a:srgbClr val="001E60"/>
                </a:solidFill>
                <a:ea typeface="ＭＳ Ｐゴシック" panose="020B0600070205080204" pitchFamily="34" charset="-128"/>
              </a:rPr>
              <a:t>The </a:t>
            </a:r>
            <a:r>
              <a:rPr lang="en-US" altLang="it-IT" sz="2000" b="1" dirty="0">
                <a:solidFill>
                  <a:srgbClr val="001E60"/>
                </a:solidFill>
                <a:ea typeface="ＭＳ Ｐゴシック" panose="020B0600070205080204" pitchFamily="34" charset="-128"/>
              </a:rPr>
              <a:t>enhancement of women </a:t>
            </a:r>
            <a:r>
              <a:rPr lang="en-US" altLang="it-IT" sz="2000" dirty="0">
                <a:solidFill>
                  <a:srgbClr val="001E60"/>
                </a:solidFill>
                <a:ea typeface="ＭＳ Ｐゴシック" panose="020B0600070205080204" pitchFamily="34" charset="-128"/>
              </a:rPr>
              <a:t>in different roles and departments supports the competitive development of companies</a:t>
            </a:r>
          </a:p>
          <a:p>
            <a:pPr marL="359410" indent="-359410">
              <a:lnSpc>
                <a:spcPct val="100000"/>
              </a:lnSpc>
              <a:spcBef>
                <a:spcPts val="600"/>
              </a:spcBef>
              <a:spcAft>
                <a:spcPts val="600"/>
              </a:spcAft>
              <a:buClr>
                <a:srgbClr val="F47B20"/>
              </a:buClr>
              <a:buFont typeface="Arial" panose="020B0604020202020204" pitchFamily="34" charset="0"/>
              <a:buChar char="•"/>
              <a:defRPr/>
            </a:pPr>
            <a:r>
              <a:rPr lang="en-GB" altLang="it-IT" sz="2000" b="1" dirty="0">
                <a:solidFill>
                  <a:srgbClr val="001E60"/>
                </a:solidFill>
                <a:ea typeface="ＭＳ Ｐゴシック"/>
              </a:rPr>
              <a:t>Work-life balance policies </a:t>
            </a:r>
            <a:r>
              <a:rPr lang="en-GB" altLang="it-IT" sz="2000" dirty="0">
                <a:solidFill>
                  <a:srgbClr val="001E60"/>
                </a:solidFill>
                <a:ea typeface="ＭＳ Ｐゴシック"/>
              </a:rPr>
              <a:t>are fundamental in order to make companies more egalitarian and by consequence more competitive. </a:t>
            </a:r>
          </a:p>
          <a:p>
            <a:pPr marL="359410" indent="-359410">
              <a:lnSpc>
                <a:spcPct val="100000"/>
              </a:lnSpc>
              <a:spcBef>
                <a:spcPts val="600"/>
              </a:spcBef>
              <a:spcAft>
                <a:spcPts val="600"/>
              </a:spcAft>
              <a:buClr>
                <a:srgbClr val="F47B20"/>
              </a:buClr>
              <a:buFont typeface="Arial" panose="020B0604020202020204" pitchFamily="34" charset="0"/>
              <a:buChar char="•"/>
              <a:defRPr/>
            </a:pPr>
            <a:r>
              <a:rPr lang="en-GB" altLang="it-IT" sz="2000" dirty="0">
                <a:solidFill>
                  <a:srgbClr val="001E60"/>
                </a:solidFill>
                <a:ea typeface="ＭＳ Ｐゴシック"/>
              </a:rPr>
              <a:t>Most competitive companies have greater </a:t>
            </a:r>
            <a:r>
              <a:rPr lang="en-GB" altLang="it-IT" sz="2000" b="1" dirty="0">
                <a:solidFill>
                  <a:srgbClr val="001E60"/>
                </a:solidFill>
                <a:ea typeface="ＭＳ Ｐゴシック"/>
              </a:rPr>
              <a:t>governance commitment to gender equality</a:t>
            </a:r>
            <a:r>
              <a:rPr lang="en-GB" altLang="it-IT" sz="2000" dirty="0">
                <a:solidFill>
                  <a:srgbClr val="001E60"/>
                </a:solidFill>
                <a:ea typeface="ＭＳ Ｐゴシック"/>
              </a:rPr>
              <a:t>. </a:t>
            </a:r>
          </a:p>
          <a:p>
            <a:pPr marL="360000" indent="-360000">
              <a:lnSpc>
                <a:spcPct val="100000"/>
              </a:lnSpc>
              <a:spcBef>
                <a:spcPts val="1200"/>
              </a:spcBef>
              <a:spcAft>
                <a:spcPts val="1200"/>
              </a:spcAft>
              <a:buClr>
                <a:srgbClr val="F47B20"/>
              </a:buClr>
              <a:buFont typeface="Arial" panose="020B0604020202020204" pitchFamily="34" charset="0"/>
              <a:buChar char="•"/>
              <a:defRPr/>
            </a:pPr>
            <a:endParaRPr lang="en-GB" altLang="it-IT" sz="2000" dirty="0">
              <a:solidFill>
                <a:srgbClr val="001E60"/>
              </a:solidFill>
              <a:ea typeface="ＭＳ Ｐゴシック" panose="020B0600070205080204" pitchFamily="34" charset="-128"/>
            </a:endParaRPr>
          </a:p>
        </p:txBody>
      </p:sp>
    </p:spTree>
    <p:extLst>
      <p:ext uri="{BB962C8B-B14F-4D97-AF65-F5344CB8AC3E}">
        <p14:creationId xmlns:p14="http://schemas.microsoft.com/office/powerpoint/2010/main" val="217570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411E0EE-D6D2-4D2B-9CC9-08415A01B40F}"/>
              </a:ext>
            </a:extLst>
          </p:cNvPr>
          <p:cNvSpPr>
            <a:spLocks noGrp="1"/>
          </p:cNvSpPr>
          <p:nvPr>
            <p:ph type="body" sz="quarter" idx="10"/>
          </p:nvPr>
        </p:nvSpPr>
        <p:spPr>
          <a:xfrm>
            <a:off x="525658" y="2432908"/>
            <a:ext cx="11140683" cy="1471177"/>
          </a:xfrm>
        </p:spPr>
        <p:txBody>
          <a:bodyPr/>
          <a:lstStyle/>
          <a:p>
            <a:r>
              <a:rPr lang="en-US" dirty="0"/>
              <a:t>WOMEN IN MANUFACTURING</a:t>
            </a:r>
          </a:p>
          <a:p>
            <a:r>
              <a:rPr lang="en-US" dirty="0"/>
              <a:t>Impact of Women in Industrial Competitiveness</a:t>
            </a:r>
          </a:p>
        </p:txBody>
      </p:sp>
      <p:sp>
        <p:nvSpPr>
          <p:cNvPr id="3" name="Segnaposto testo 2">
            <a:extLst>
              <a:ext uri="{FF2B5EF4-FFF2-40B4-BE49-F238E27FC236}">
                <a16:creationId xmlns:a16="http://schemas.microsoft.com/office/drawing/2014/main" id="{34B8F1C9-63FF-4466-B892-84B3331AF005}"/>
              </a:ext>
            </a:extLst>
          </p:cNvPr>
          <p:cNvSpPr>
            <a:spLocks noGrp="1"/>
          </p:cNvSpPr>
          <p:nvPr>
            <p:ph type="body" sz="quarter" idx="11"/>
          </p:nvPr>
        </p:nvSpPr>
        <p:spPr>
          <a:xfrm>
            <a:off x="525658" y="3826849"/>
            <a:ext cx="7414385" cy="656648"/>
          </a:xfrm>
        </p:spPr>
        <p:txBody>
          <a:bodyPr/>
          <a:lstStyle/>
          <a:p>
            <a:r>
              <a:rPr lang="it-IT" b="1" dirty="0"/>
              <a:t>Cristina Oyón</a:t>
            </a:r>
          </a:p>
          <a:p>
            <a:r>
              <a:rPr lang="en-US" b="1" dirty="0"/>
              <a:t>Technology, Innovation and Sustainability Director - SPRI Group</a:t>
            </a:r>
          </a:p>
          <a:p>
            <a:endParaRPr lang="it-IT" b="1" dirty="0"/>
          </a:p>
          <a:p>
            <a:endParaRPr lang="en-US" dirty="0"/>
          </a:p>
        </p:txBody>
      </p:sp>
      <p:pic>
        <p:nvPicPr>
          <p:cNvPr id="5" name="Picture 2" descr="Enterprise Europe Network (EEN) - Cámara Oficial de Comercio, Industria,  Servicios y Navegación de Santa Cruz de Tenerife">
            <a:extLst>
              <a:ext uri="{FF2B5EF4-FFF2-40B4-BE49-F238E27FC236}">
                <a16:creationId xmlns:a16="http://schemas.microsoft.com/office/drawing/2014/main" id="{5A46DBA8-7D19-E059-DE55-E34B38388C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2977" y="904845"/>
            <a:ext cx="2588154" cy="1150291"/>
          </a:xfrm>
          <a:prstGeom prst="rect">
            <a:avLst/>
          </a:prstGeom>
          <a:noFill/>
          <a:extLst>
            <a:ext uri="{909E8E84-426E-40DD-AFC4-6F175D3DCCD1}">
              <a14:hiddenFill xmlns:a14="http://schemas.microsoft.com/office/drawing/2010/main">
                <a:solidFill>
                  <a:srgbClr val="FFFFFF"/>
                </a:solidFill>
              </a14:hiddenFill>
            </a:ext>
          </a:extLst>
        </p:spPr>
      </p:pic>
      <p:pic>
        <p:nvPicPr>
          <p:cNvPr id="6" name="Immagine 6">
            <a:extLst>
              <a:ext uri="{FF2B5EF4-FFF2-40B4-BE49-F238E27FC236}">
                <a16:creationId xmlns:a16="http://schemas.microsoft.com/office/drawing/2014/main" id="{931AC97D-3105-2D72-B2E7-674C87813732}"/>
              </a:ext>
            </a:extLst>
          </p:cNvPr>
          <p:cNvPicPr>
            <a:picLocks noChangeAspect="1"/>
          </p:cNvPicPr>
          <p:nvPr/>
        </p:nvPicPr>
        <p:blipFill>
          <a:blip r:embed="rId3"/>
          <a:stretch>
            <a:fillRect/>
          </a:stretch>
        </p:blipFill>
        <p:spPr>
          <a:xfrm>
            <a:off x="681701" y="1044730"/>
            <a:ext cx="3125078" cy="828146"/>
          </a:xfrm>
          <a:prstGeom prst="rect">
            <a:avLst/>
          </a:prstGeom>
        </p:spPr>
      </p:pic>
    </p:spTree>
    <p:extLst>
      <p:ext uri="{BB962C8B-B14F-4D97-AF65-F5344CB8AC3E}">
        <p14:creationId xmlns:p14="http://schemas.microsoft.com/office/powerpoint/2010/main" val="1146799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D1CA2F-5832-6485-6671-32D46F9D6180}"/>
              </a:ext>
            </a:extLst>
          </p:cNvPr>
          <p:cNvSpPr>
            <a:spLocks noGrp="1"/>
          </p:cNvSpPr>
          <p:nvPr>
            <p:ph type="title"/>
          </p:nvPr>
        </p:nvSpPr>
        <p:spPr>
          <a:xfrm>
            <a:off x="393153" y="206099"/>
            <a:ext cx="11384495" cy="553199"/>
          </a:xfrm>
        </p:spPr>
        <p:txBody>
          <a:bodyPr/>
          <a:lstStyle/>
          <a:p>
            <a:r>
              <a:rPr lang="it-IT" dirty="0"/>
              <a:t>The White Paper 2023 is the last work carried out by SPRI in the context of the Women in Manufacturing Expert Group</a:t>
            </a:r>
          </a:p>
        </p:txBody>
      </p:sp>
      <p:sp>
        <p:nvSpPr>
          <p:cNvPr id="6" name="Segnaposto testo 3">
            <a:extLst>
              <a:ext uri="{FF2B5EF4-FFF2-40B4-BE49-F238E27FC236}">
                <a16:creationId xmlns:a16="http://schemas.microsoft.com/office/drawing/2014/main" id="{21CC17DA-15FF-C901-375E-E7CF9BC11A20}"/>
              </a:ext>
            </a:extLst>
          </p:cNvPr>
          <p:cNvSpPr txBox="1">
            <a:spLocks/>
          </p:cNvSpPr>
          <p:nvPr/>
        </p:nvSpPr>
        <p:spPr>
          <a:xfrm>
            <a:off x="403313" y="1124841"/>
            <a:ext cx="11384494" cy="5203388"/>
          </a:xfrm>
          <a:prstGeom prst="rect">
            <a:avLst/>
          </a:prstGeom>
        </p:spPr>
        <p:txBody>
          <a:bodyPr/>
          <a:lstStyle>
            <a:lvl1pPr marL="228600" indent="-228600" algn="l" defTabSz="914400" rtl="0" eaLnBrk="1" latinLnBrk="0" hangingPunct="1">
              <a:lnSpc>
                <a:spcPct val="90000"/>
              </a:lnSpc>
              <a:spcBef>
                <a:spcPts val="600"/>
              </a:spcBef>
              <a:buClr>
                <a:srgbClr val="F47B20"/>
              </a:buClr>
              <a:buFont typeface="Wingdings" panose="05000000000000000000" pitchFamily="2" charset="2"/>
              <a:buChar char="§"/>
              <a:defRPr sz="1800" kern="1200">
                <a:solidFill>
                  <a:srgbClr val="001E60"/>
                </a:solidFill>
                <a:latin typeface="+mn-lt"/>
                <a:ea typeface="+mn-ea"/>
                <a:cs typeface="+mn-cs"/>
              </a:defRPr>
            </a:lvl1pPr>
            <a:lvl2pPr marL="685800" indent="-228600" algn="l" defTabSz="914400" rtl="0" eaLnBrk="1" latinLnBrk="0" hangingPunct="1">
              <a:lnSpc>
                <a:spcPct val="90000"/>
              </a:lnSpc>
              <a:spcBef>
                <a:spcPts val="600"/>
              </a:spcBef>
              <a:buClr>
                <a:srgbClr val="F47B20"/>
              </a:buClr>
              <a:buSzPct val="50000"/>
              <a:buFont typeface="Wingdings" panose="05000000000000000000" pitchFamily="2" charset="2"/>
              <a:buChar char="q"/>
              <a:defRPr sz="1800" kern="1200">
                <a:solidFill>
                  <a:srgbClr val="001E60"/>
                </a:solidFill>
                <a:latin typeface="+mn-lt"/>
                <a:ea typeface="+mn-ea"/>
                <a:cs typeface="+mn-cs"/>
              </a:defRPr>
            </a:lvl2pPr>
            <a:lvl3pPr marL="1143000" indent="-228600" algn="l" defTabSz="914400" rtl="0" eaLnBrk="1" latinLnBrk="0" hangingPunct="1">
              <a:lnSpc>
                <a:spcPct val="90000"/>
              </a:lnSpc>
              <a:spcBef>
                <a:spcPts val="600"/>
              </a:spcBef>
              <a:buClr>
                <a:srgbClr val="F47B20"/>
              </a:buClr>
              <a:buFont typeface="Source Sans Pro" panose="020B0503030403020204" pitchFamily="34" charset="0"/>
              <a:buChar char="−"/>
              <a:defRPr sz="1800" kern="1200">
                <a:solidFill>
                  <a:srgbClr val="001E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1E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1E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Aft>
                <a:spcPts val="600"/>
              </a:spcAft>
              <a:buNone/>
            </a:pPr>
            <a:r>
              <a:rPr lang="en-US" dirty="0"/>
              <a:t>"Women in Manufacturing" Expert Group was created in 2020 by the World Manufacturing Foundation for closing the gender gap in the  manufacturing industry.  The Expert Group, led by Cristina Oyón (SPRI), has issued three</a:t>
            </a:r>
            <a:r>
              <a:rPr lang="en-GB" dirty="0"/>
              <a:t> white papers aimed at meeting the group’s objectives</a:t>
            </a:r>
            <a:r>
              <a:rPr lang="en-GB" dirty="0">
                <a:solidFill>
                  <a:schemeClr val="tx1"/>
                </a:solidFill>
              </a:rPr>
              <a:t>:</a:t>
            </a:r>
          </a:p>
          <a:p>
            <a:pPr marL="270000" indent="-270000">
              <a:lnSpc>
                <a:spcPct val="150000"/>
              </a:lnSpc>
              <a:spcAft>
                <a:spcPts val="600"/>
              </a:spcAft>
              <a:buFont typeface="Arial" panose="020B0604020202020204" pitchFamily="34" charset="0"/>
              <a:buChar char="•"/>
            </a:pPr>
            <a:r>
              <a:rPr lang="en-GB" dirty="0"/>
              <a:t>The </a:t>
            </a:r>
            <a:r>
              <a:rPr lang="en-GB" b="1" dirty="0"/>
              <a:t>“</a:t>
            </a:r>
            <a:r>
              <a:rPr lang="en-GB" b="1" dirty="0">
                <a:hlinkClick r:id="rId3"/>
              </a:rPr>
              <a:t>White Paper 2020 – Manufacturing beyond Covid</a:t>
            </a:r>
            <a:r>
              <a:rPr lang="en-GB" b="1" dirty="0"/>
              <a:t>”</a:t>
            </a:r>
            <a:r>
              <a:rPr lang="en-GB" dirty="0"/>
              <a:t>,</a:t>
            </a:r>
            <a:r>
              <a:rPr lang="en-GB" b="1" dirty="0"/>
              <a:t> </a:t>
            </a:r>
            <a:r>
              <a:rPr lang="en-GB" dirty="0"/>
              <a:t>with the objective to analyse </a:t>
            </a:r>
            <a:r>
              <a:rPr lang="en-US" dirty="0"/>
              <a:t>the situation of women in the industry and establish recommendations in order to rebalance the gender gap after the Covid-19 sanitary crisis. </a:t>
            </a:r>
          </a:p>
          <a:p>
            <a:pPr marL="270000" indent="-270000">
              <a:lnSpc>
                <a:spcPct val="150000"/>
              </a:lnSpc>
              <a:spcAft>
                <a:spcPts val="600"/>
              </a:spcAft>
              <a:buFont typeface="Arial" panose="020B0604020202020204" pitchFamily="34" charset="0"/>
              <a:buChar char="•"/>
            </a:pPr>
            <a:r>
              <a:rPr lang="en-GB" dirty="0"/>
              <a:t>The </a:t>
            </a:r>
            <a:r>
              <a:rPr lang="en-GB" b="1" dirty="0"/>
              <a:t>“</a:t>
            </a:r>
            <a:r>
              <a:rPr lang="en-GB" b="1" dirty="0">
                <a:hlinkClick r:id="rId4"/>
              </a:rPr>
              <a:t>White Paper 2021 – </a:t>
            </a:r>
            <a:r>
              <a:rPr lang="en-US" b="1" dirty="0">
                <a:hlinkClick r:id="rId4"/>
              </a:rPr>
              <a:t>Emerging topics for long term resilience in manufacturing</a:t>
            </a:r>
            <a:r>
              <a:rPr lang="en-GB" b="1" dirty="0"/>
              <a:t>”</a:t>
            </a:r>
            <a:r>
              <a:rPr lang="en-GB" dirty="0"/>
              <a:t>,</a:t>
            </a:r>
            <a:r>
              <a:rPr lang="en-GB" b="1" dirty="0"/>
              <a:t> </a:t>
            </a:r>
            <a:r>
              <a:rPr lang="en-GB" dirty="0"/>
              <a:t>on the identification of </a:t>
            </a:r>
            <a:r>
              <a:rPr lang="en-US" dirty="0"/>
              <a:t>good practices to boost the access, promotion and leadership of women in the manufacturing sector.</a:t>
            </a:r>
            <a:endParaRPr lang="en-GB" dirty="0">
              <a:solidFill>
                <a:srgbClr val="FF0000"/>
              </a:solidFill>
            </a:endParaRPr>
          </a:p>
          <a:p>
            <a:pPr marL="270000" indent="-270000">
              <a:lnSpc>
                <a:spcPct val="150000"/>
              </a:lnSpc>
              <a:spcAft>
                <a:spcPts val="600"/>
              </a:spcAft>
              <a:buFont typeface="Arial" panose="020B0604020202020204" pitchFamily="34" charset="0"/>
              <a:buChar char="•"/>
            </a:pPr>
            <a:r>
              <a:rPr lang="en-GB" dirty="0"/>
              <a:t>The </a:t>
            </a:r>
            <a:r>
              <a:rPr lang="en-GB" b="1" dirty="0"/>
              <a:t>“White Paper 2023 – Impact of Women in Industrial Competitiveness”</a:t>
            </a:r>
            <a:r>
              <a:rPr lang="en-GB" dirty="0"/>
              <a:t>,</a:t>
            </a:r>
            <a:r>
              <a:rPr lang="en-GB" b="1" dirty="0"/>
              <a:t> </a:t>
            </a:r>
            <a:r>
              <a:rPr lang="en-GB" dirty="0"/>
              <a:t>which aims to address the correlation between gender equality in the industry and industrial competitiveness.</a:t>
            </a:r>
          </a:p>
          <a:p>
            <a:pPr marL="270000" indent="-270000">
              <a:lnSpc>
                <a:spcPct val="100000"/>
              </a:lnSpc>
              <a:spcAft>
                <a:spcPts val="600"/>
              </a:spcAft>
              <a:buFont typeface="Arial" panose="020B0604020202020204" pitchFamily="34" charset="0"/>
              <a:buChar char="•"/>
            </a:pPr>
            <a:endParaRPr lang="en-GB" dirty="0"/>
          </a:p>
        </p:txBody>
      </p:sp>
    </p:spTree>
    <p:extLst>
      <p:ext uri="{BB962C8B-B14F-4D97-AF65-F5344CB8AC3E}">
        <p14:creationId xmlns:p14="http://schemas.microsoft.com/office/powerpoint/2010/main" val="1783864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62B1A6-4CC4-61AD-EB1A-5001F76563F8}"/>
              </a:ext>
            </a:extLst>
          </p:cNvPr>
          <p:cNvSpPr>
            <a:spLocks noGrp="1"/>
          </p:cNvSpPr>
          <p:nvPr>
            <p:ph type="title"/>
          </p:nvPr>
        </p:nvSpPr>
        <p:spPr>
          <a:xfrm>
            <a:off x="320339" y="463666"/>
            <a:ext cx="11384495" cy="553199"/>
          </a:xfrm>
        </p:spPr>
        <p:txBody>
          <a:bodyPr/>
          <a:lstStyle/>
          <a:p>
            <a:r>
              <a:rPr lang="it-IT" dirty="0"/>
              <a:t>Objectives of SPRI 2023 Study on the </a:t>
            </a:r>
            <a:r>
              <a:rPr lang="en-GB" dirty="0"/>
              <a:t>Impact of Women in Industrial Competitiveness</a:t>
            </a:r>
            <a:br>
              <a:rPr lang="en-GB" dirty="0"/>
            </a:br>
            <a:r>
              <a:rPr lang="it-IT" dirty="0"/>
              <a:t> </a:t>
            </a:r>
          </a:p>
        </p:txBody>
      </p:sp>
      <p:sp>
        <p:nvSpPr>
          <p:cNvPr id="5" name="Rettangolo 4">
            <a:extLst>
              <a:ext uri="{FF2B5EF4-FFF2-40B4-BE49-F238E27FC236}">
                <a16:creationId xmlns:a16="http://schemas.microsoft.com/office/drawing/2014/main" id="{E009AEF5-9372-E59C-B19E-ED0303178111}"/>
              </a:ext>
            </a:extLst>
          </p:cNvPr>
          <p:cNvSpPr/>
          <p:nvPr/>
        </p:nvSpPr>
        <p:spPr>
          <a:xfrm>
            <a:off x="0" y="1098555"/>
            <a:ext cx="12192000" cy="11434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001E60"/>
                </a:solidFill>
              </a:rPr>
              <a:t>Different studies suggest that </a:t>
            </a:r>
            <a:r>
              <a:rPr lang="it-IT" b="1" dirty="0">
                <a:solidFill>
                  <a:srgbClr val="001E60"/>
                </a:solidFill>
              </a:rPr>
              <a:t>gender diversity in companies is correlated with profitability</a:t>
            </a:r>
            <a:r>
              <a:rPr lang="it-IT" dirty="0">
                <a:solidFill>
                  <a:srgbClr val="001E60"/>
                </a:solidFill>
              </a:rPr>
              <a:t>, by strengthening the assumption that the inclusion of women increases the competitiveness of companies</a:t>
            </a:r>
            <a:endParaRPr lang="it-IT" strike="sngStrike" dirty="0">
              <a:solidFill>
                <a:srgbClr val="001E60"/>
              </a:solidFill>
            </a:endParaRPr>
          </a:p>
        </p:txBody>
      </p:sp>
      <p:sp>
        <p:nvSpPr>
          <p:cNvPr id="9" name="CasellaDiTesto 8">
            <a:extLst>
              <a:ext uri="{FF2B5EF4-FFF2-40B4-BE49-F238E27FC236}">
                <a16:creationId xmlns:a16="http://schemas.microsoft.com/office/drawing/2014/main" id="{D2A21750-2A27-EC2E-7972-130C5BDBC490}"/>
              </a:ext>
            </a:extLst>
          </p:cNvPr>
          <p:cNvSpPr txBox="1"/>
          <p:nvPr/>
        </p:nvSpPr>
        <p:spPr>
          <a:xfrm>
            <a:off x="287179" y="2416407"/>
            <a:ext cx="11417655" cy="3323987"/>
          </a:xfrm>
          <a:prstGeom prst="rect">
            <a:avLst/>
          </a:prstGeom>
          <a:noFill/>
        </p:spPr>
        <p:txBody>
          <a:bodyPr wrap="square">
            <a:spAutoFit/>
          </a:bodyPr>
          <a:lstStyle/>
          <a:p>
            <a:pPr marL="270000" marR="0" lvl="0" indent="-270000" algn="l" defTabSz="914400" rtl="0" eaLnBrk="1" fontAlgn="auto" latinLnBrk="0" hangingPunct="1">
              <a:lnSpc>
                <a:spcPct val="100000"/>
              </a:lnSpc>
              <a:spcBef>
                <a:spcPts val="600"/>
              </a:spcBef>
              <a:spcAft>
                <a:spcPts val="600"/>
              </a:spcAft>
              <a:buClr>
                <a:srgbClr val="F47B20"/>
              </a:buClr>
              <a:buSzTx/>
              <a:buFont typeface="Arial" panose="020B0604020202020204" pitchFamily="34" charset="0"/>
              <a:buChar char="•"/>
              <a:tabLst/>
              <a:defRPr/>
            </a:pPr>
            <a:r>
              <a:rPr kumimoji="0" lang="it-IT" sz="1800" b="0" i="0" u="none" strike="noStrike" kern="1200" cap="none" spc="0" normalizeH="0" baseline="0" noProof="0" dirty="0">
                <a:ln>
                  <a:noFill/>
                </a:ln>
                <a:solidFill>
                  <a:srgbClr val="001E60"/>
                </a:solidFill>
                <a:effectLst/>
                <a:uLnTx/>
                <a:uFillTx/>
                <a:latin typeface="Source Sans Pro"/>
                <a:ea typeface="+mn-ea"/>
                <a:cs typeface="+mn-cs"/>
              </a:rPr>
              <a:t>The White Paper </a:t>
            </a:r>
            <a:r>
              <a:rPr kumimoji="0" lang="en-GB" sz="1800" b="0" i="0" u="none" strike="noStrike" kern="1200" cap="none" spc="0" normalizeH="0" baseline="0" noProof="0" dirty="0">
                <a:ln>
                  <a:noFill/>
                </a:ln>
                <a:solidFill>
                  <a:srgbClr val="001E60"/>
                </a:solidFill>
                <a:effectLst/>
                <a:uLnTx/>
                <a:uFillTx/>
                <a:latin typeface="Source Sans Pro"/>
                <a:ea typeface="+mn-ea"/>
                <a:cs typeface="+mn-cs"/>
              </a:rPr>
              <a:t>on Impact of Women in Industrial Competitiveness </a:t>
            </a:r>
            <a:r>
              <a:rPr kumimoji="0" lang="it-IT" sz="1800" b="0" i="0" u="none" strike="noStrike" kern="1200" cap="none" spc="0" normalizeH="0" baseline="0" noProof="0" dirty="0">
                <a:ln>
                  <a:noFill/>
                </a:ln>
                <a:solidFill>
                  <a:srgbClr val="001E60"/>
                </a:solidFill>
                <a:effectLst/>
                <a:uLnTx/>
                <a:uFillTx/>
                <a:latin typeface="Source Sans Pro"/>
                <a:ea typeface="+mn-ea"/>
                <a:cs typeface="+mn-cs"/>
              </a:rPr>
              <a:t>aims to verify empirically the above thesis with a twofold objectives: </a:t>
            </a:r>
          </a:p>
          <a:p>
            <a:pPr marL="555750" marR="0" lvl="1" indent="-285750" algn="l" defTabSz="914400" rtl="0" eaLnBrk="1" fontAlgn="auto" latinLnBrk="0" hangingPunct="1">
              <a:lnSpc>
                <a:spcPct val="100000"/>
              </a:lnSpc>
              <a:spcBef>
                <a:spcPts val="600"/>
              </a:spcBef>
              <a:spcAft>
                <a:spcPts val="600"/>
              </a:spcAft>
              <a:buClr>
                <a:srgbClr val="F47B20"/>
              </a:buClr>
              <a:buSzPct val="75000"/>
              <a:buFont typeface="Courier New" panose="02070309020205020404" pitchFamily="49" charset="0"/>
              <a:buChar char="o"/>
              <a:tabLst/>
              <a:defRPr/>
            </a:pPr>
            <a:r>
              <a:rPr kumimoji="0" lang="it-IT" sz="1800" b="0" i="0" u="none" strike="noStrike" kern="1200" cap="none" spc="0" normalizeH="0" baseline="0" noProof="0" dirty="0">
                <a:ln>
                  <a:noFill/>
                </a:ln>
                <a:solidFill>
                  <a:srgbClr val="001E60"/>
                </a:solidFill>
                <a:effectLst/>
                <a:uLnTx/>
                <a:uFillTx/>
                <a:latin typeface="Source Sans Pro"/>
                <a:ea typeface="+mn-ea"/>
                <a:cs typeface="+mn-cs"/>
              </a:rPr>
              <a:t>To </a:t>
            </a:r>
            <a:r>
              <a:rPr kumimoji="0" lang="it-IT" sz="1800" b="1" i="0" u="none" strike="noStrike" kern="1200" cap="none" spc="0" normalizeH="0" baseline="0" noProof="0" dirty="0">
                <a:ln>
                  <a:noFill/>
                </a:ln>
                <a:solidFill>
                  <a:srgbClr val="001E60"/>
                </a:solidFill>
                <a:effectLst/>
                <a:uLnTx/>
                <a:uFillTx/>
                <a:latin typeface="Source Sans Pro"/>
                <a:ea typeface="+mn-ea"/>
                <a:cs typeface="+mn-cs"/>
              </a:rPr>
              <a:t>provide a framework </a:t>
            </a:r>
            <a:r>
              <a:rPr kumimoji="0" lang="it-IT" sz="1800" b="0" i="0" u="none" strike="noStrike" kern="1200" cap="none" spc="0" normalizeH="0" baseline="0" noProof="0" dirty="0">
                <a:ln>
                  <a:noFill/>
                </a:ln>
                <a:solidFill>
                  <a:srgbClr val="001E60"/>
                </a:solidFill>
                <a:effectLst/>
                <a:uLnTx/>
                <a:uFillTx/>
                <a:latin typeface="Source Sans Pro"/>
                <a:ea typeface="+mn-ea"/>
                <a:cs typeface="+mn-cs"/>
              </a:rPr>
              <a:t>of assessment to analyse the correlation between gender equality and competitiveness</a:t>
            </a:r>
          </a:p>
          <a:p>
            <a:pPr marL="555750" marR="0" lvl="1" indent="-285750" algn="l" defTabSz="914400" rtl="0" eaLnBrk="1" fontAlgn="auto" latinLnBrk="0" hangingPunct="1">
              <a:lnSpc>
                <a:spcPct val="100000"/>
              </a:lnSpc>
              <a:spcBef>
                <a:spcPts val="600"/>
              </a:spcBef>
              <a:spcAft>
                <a:spcPts val="600"/>
              </a:spcAft>
              <a:buClr>
                <a:srgbClr val="F47B20"/>
              </a:buClr>
              <a:buSzPct val="75000"/>
              <a:buFont typeface="Courier New" panose="02070309020205020404" pitchFamily="49" charset="0"/>
              <a:buChar char="o"/>
              <a:tabLst/>
              <a:defRPr/>
            </a:pPr>
            <a:r>
              <a:rPr kumimoji="0" lang="it-IT" sz="1800" b="0" i="0" u="none" strike="noStrike" kern="1200" cap="none" spc="0" normalizeH="0" baseline="0" noProof="0" dirty="0">
                <a:ln>
                  <a:noFill/>
                </a:ln>
                <a:solidFill>
                  <a:srgbClr val="001E60"/>
                </a:solidFill>
                <a:effectLst/>
                <a:uLnTx/>
                <a:uFillTx/>
                <a:latin typeface="Source Sans Pro"/>
                <a:ea typeface="+mn-ea"/>
                <a:cs typeface="+mn-cs"/>
              </a:rPr>
              <a:t>To </a:t>
            </a:r>
            <a:r>
              <a:rPr kumimoji="0" lang="it-IT" sz="1800" b="1" i="0" u="none" strike="noStrike" kern="1200" cap="none" spc="0" normalizeH="0" baseline="0" noProof="0" dirty="0">
                <a:ln>
                  <a:noFill/>
                </a:ln>
                <a:solidFill>
                  <a:srgbClr val="001E60"/>
                </a:solidFill>
                <a:effectLst/>
                <a:uLnTx/>
                <a:uFillTx/>
                <a:latin typeface="Source Sans Pro"/>
                <a:ea typeface="+mn-ea"/>
                <a:cs typeface="+mn-cs"/>
              </a:rPr>
              <a:t>provide an objective basis </a:t>
            </a:r>
            <a:r>
              <a:rPr kumimoji="0" lang="it-IT" sz="1800" b="0" i="0" u="none" strike="noStrike" kern="1200" cap="none" spc="0" normalizeH="0" baseline="0" noProof="0" dirty="0">
                <a:ln>
                  <a:noFill/>
                </a:ln>
                <a:solidFill>
                  <a:srgbClr val="001E60"/>
                </a:solidFill>
                <a:effectLst/>
                <a:uLnTx/>
                <a:uFillTx/>
                <a:latin typeface="Source Sans Pro"/>
                <a:ea typeface="+mn-ea"/>
                <a:cs typeface="+mn-cs"/>
              </a:rPr>
              <a:t>that helps proving that a higher rate of gender diversity benefits the management of companies as their profitability  and </a:t>
            </a:r>
            <a:r>
              <a:rPr kumimoji="0" lang="en-US" sz="1800" b="0" i="0" u="none" strike="noStrike" kern="1200" cap="none" spc="0" normalizeH="0" baseline="0" noProof="0" dirty="0">
                <a:ln>
                  <a:noFill/>
                </a:ln>
                <a:solidFill>
                  <a:srgbClr val="001E60"/>
                </a:solidFill>
                <a:effectLst/>
                <a:uLnTx/>
                <a:uFillTx/>
                <a:latin typeface="Source Sans Pro"/>
                <a:ea typeface="+mn-ea"/>
                <a:cs typeface="+mn-cs"/>
              </a:rPr>
              <a:t>competitiveness</a:t>
            </a:r>
          </a:p>
          <a:p>
            <a:pPr marL="269875" indent="-269875">
              <a:lnSpc>
                <a:spcPct val="100000"/>
              </a:lnSpc>
              <a:spcAft>
                <a:spcPts val="600"/>
              </a:spcAft>
              <a:buClr>
                <a:srgbClr val="F47B20"/>
              </a:buClr>
              <a:buFont typeface="Arial" panose="020B0604020202020204" pitchFamily="34" charset="0"/>
              <a:buChar char="•"/>
            </a:pPr>
            <a:r>
              <a:rPr lang="en-US" dirty="0">
                <a:solidFill>
                  <a:srgbClr val="002060"/>
                </a:solidFill>
              </a:rPr>
              <a:t>In order to verify </a:t>
            </a:r>
            <a:r>
              <a:rPr lang="en-US" dirty="0">
                <a:solidFill>
                  <a:srgbClr val="001E60"/>
                </a:solidFill>
              </a:rPr>
              <a:t>the correlation, a </a:t>
            </a:r>
            <a:r>
              <a:rPr lang="en-US" b="1" dirty="0">
                <a:solidFill>
                  <a:srgbClr val="001E60"/>
                </a:solidFill>
              </a:rPr>
              <a:t>scalable international methodology </a:t>
            </a:r>
            <a:r>
              <a:rPr lang="en-US" dirty="0">
                <a:solidFill>
                  <a:srgbClr val="001E60"/>
                </a:solidFill>
              </a:rPr>
              <a:t>has been created and validated by SPRI, in collaboration with the WMF Expert Group</a:t>
            </a:r>
            <a:endParaRPr lang="en-US" dirty="0">
              <a:solidFill>
                <a:srgbClr val="001E60"/>
              </a:solidFill>
              <a:ea typeface="Source Sans Pro"/>
            </a:endParaRPr>
          </a:p>
          <a:p>
            <a:pPr marL="270000" indent="-270000">
              <a:lnSpc>
                <a:spcPct val="100000"/>
              </a:lnSpc>
              <a:spcAft>
                <a:spcPts val="600"/>
              </a:spcAft>
              <a:buClr>
                <a:srgbClr val="F47B20"/>
              </a:buClr>
              <a:buFont typeface="Arial" panose="020B0604020202020204" pitchFamily="34" charset="0"/>
              <a:buChar char="•"/>
            </a:pPr>
            <a:r>
              <a:rPr lang="en-US" dirty="0">
                <a:solidFill>
                  <a:srgbClr val="002060"/>
                </a:solidFill>
              </a:rPr>
              <a:t>The methodology has been tested in the </a:t>
            </a:r>
            <a:r>
              <a:rPr lang="en-US" b="1" dirty="0">
                <a:solidFill>
                  <a:srgbClr val="002060"/>
                </a:solidFill>
              </a:rPr>
              <a:t>Basque Country </a:t>
            </a:r>
            <a:r>
              <a:rPr lang="en-US" dirty="0">
                <a:solidFill>
                  <a:srgbClr val="002060"/>
                </a:solidFill>
              </a:rPr>
              <a:t>(who stands out for the high weight of the industry in its GDP, 23.9%, </a:t>
            </a:r>
            <a:r>
              <a:rPr lang="en-US" dirty="0">
                <a:solidFill>
                  <a:srgbClr val="001E60"/>
                </a:solidFill>
              </a:rPr>
              <a:t>and its innovation profile.</a:t>
            </a:r>
            <a:endParaRPr lang="en-US" dirty="0">
              <a:solidFill>
                <a:srgbClr val="002060"/>
              </a:solidFill>
            </a:endParaRPr>
          </a:p>
        </p:txBody>
      </p:sp>
    </p:spTree>
    <p:extLst>
      <p:ext uri="{BB962C8B-B14F-4D97-AF65-F5344CB8AC3E}">
        <p14:creationId xmlns:p14="http://schemas.microsoft.com/office/powerpoint/2010/main" val="3913575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3399F0-4931-CCC9-A7E9-03B5E444FDEF}"/>
              </a:ext>
            </a:extLst>
          </p:cNvPr>
          <p:cNvSpPr>
            <a:spLocks noGrp="1"/>
          </p:cNvSpPr>
          <p:nvPr>
            <p:ph type="title"/>
          </p:nvPr>
        </p:nvSpPr>
        <p:spPr/>
        <p:txBody>
          <a:bodyPr/>
          <a:lstStyle/>
          <a:p>
            <a:r>
              <a:rPr lang="it-IT" dirty="0" err="1"/>
              <a:t>Methodology</a:t>
            </a:r>
            <a:endParaRPr lang="it-IT" dirty="0"/>
          </a:p>
        </p:txBody>
      </p:sp>
      <p:sp>
        <p:nvSpPr>
          <p:cNvPr id="4" name="Segnaposto testo 3">
            <a:extLst>
              <a:ext uri="{FF2B5EF4-FFF2-40B4-BE49-F238E27FC236}">
                <a16:creationId xmlns:a16="http://schemas.microsoft.com/office/drawing/2014/main" id="{1E5F7897-4150-75C5-7AC3-734F82666A7E}"/>
              </a:ext>
            </a:extLst>
          </p:cNvPr>
          <p:cNvSpPr>
            <a:spLocks noGrp="1"/>
          </p:cNvSpPr>
          <p:nvPr>
            <p:ph type="body" sz="quarter" idx="11"/>
          </p:nvPr>
        </p:nvSpPr>
        <p:spPr>
          <a:xfrm>
            <a:off x="402693" y="1172817"/>
            <a:ext cx="11384495" cy="4943503"/>
          </a:xfrm>
        </p:spPr>
        <p:txBody>
          <a:bodyPr/>
          <a:lstStyle/>
          <a:p>
            <a:pPr marL="0" indent="0">
              <a:buNone/>
            </a:pPr>
            <a:r>
              <a:rPr lang="en-US"/>
              <a:t>The study developed by SPRI is structured in </a:t>
            </a:r>
            <a:r>
              <a:rPr lang="en-US" b="1"/>
              <a:t>three steps</a:t>
            </a:r>
            <a:r>
              <a:rPr lang="en-US"/>
              <a: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nSpc>
                <a:spcPct val="100000"/>
              </a:lnSpc>
              <a:spcAft>
                <a:spcPts val="600"/>
              </a:spcAft>
              <a:buNone/>
            </a:pPr>
            <a:endParaRPr lang="en-US" dirty="0"/>
          </a:p>
          <a:p>
            <a:pPr marL="0" indent="0">
              <a:lnSpc>
                <a:spcPct val="100000"/>
              </a:lnSpc>
              <a:spcAft>
                <a:spcPts val="600"/>
              </a:spcAft>
              <a:buNone/>
            </a:pPr>
            <a:r>
              <a:rPr lang="en-US" dirty="0"/>
              <a:t>To collect data, the </a:t>
            </a:r>
            <a:r>
              <a:rPr lang="en-US" b="1" dirty="0"/>
              <a:t>methodology is based on a survey</a:t>
            </a:r>
            <a:r>
              <a:rPr lang="en-US" dirty="0"/>
              <a:t> composed by three main blocks, that study the key elements related to equality and competitiveness of companies: </a:t>
            </a:r>
          </a:p>
          <a:p>
            <a:pPr>
              <a:lnSpc>
                <a:spcPct val="100000"/>
              </a:lnSpc>
              <a:spcAft>
                <a:spcPts val="600"/>
              </a:spcAft>
              <a:buFont typeface="Arial" panose="020B0604020202020204" pitchFamily="34" charset="0"/>
              <a:buChar char="•"/>
            </a:pPr>
            <a:r>
              <a:rPr lang="en-US" dirty="0"/>
              <a:t>block 1: concerns the company characteristics </a:t>
            </a:r>
          </a:p>
          <a:p>
            <a:pPr>
              <a:lnSpc>
                <a:spcPct val="100000"/>
              </a:lnSpc>
              <a:spcAft>
                <a:spcPts val="600"/>
              </a:spcAft>
              <a:buFont typeface="Arial" panose="020B0604020202020204" pitchFamily="34" charset="0"/>
              <a:buChar char="•"/>
            </a:pPr>
            <a:r>
              <a:rPr lang="en-US" dirty="0"/>
              <a:t>block 2: involves the Indicators of competitiveness and includes questions about R&amp;D, innovation and Internationalization </a:t>
            </a:r>
          </a:p>
          <a:p>
            <a:pPr>
              <a:lnSpc>
                <a:spcPct val="100000"/>
              </a:lnSpc>
              <a:spcAft>
                <a:spcPts val="600"/>
              </a:spcAft>
              <a:buFont typeface="Arial" panose="020B0604020202020204" pitchFamily="34" charset="0"/>
              <a:buChar char="•"/>
            </a:pPr>
            <a:r>
              <a:rPr lang="en-US" dirty="0"/>
              <a:t>block 3: consists of gender equality questions in terms of participation, employment relationship, work-life balance policies and governance</a:t>
            </a:r>
          </a:p>
        </p:txBody>
      </p:sp>
      <p:sp>
        <p:nvSpPr>
          <p:cNvPr id="6" name="Rettangolo 5">
            <a:extLst>
              <a:ext uri="{FF2B5EF4-FFF2-40B4-BE49-F238E27FC236}">
                <a16:creationId xmlns:a16="http://schemas.microsoft.com/office/drawing/2014/main" id="{90090B5C-6EE6-1102-AA45-310D55FC1E6B}"/>
              </a:ext>
            </a:extLst>
          </p:cNvPr>
          <p:cNvSpPr/>
          <p:nvPr/>
        </p:nvSpPr>
        <p:spPr>
          <a:xfrm>
            <a:off x="459153" y="2138023"/>
            <a:ext cx="2733586" cy="64922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cap="small" dirty="0">
                <a:solidFill>
                  <a:srgbClr val="C00000"/>
                </a:solidFill>
              </a:rPr>
              <a:t>Data </a:t>
            </a:r>
            <a:r>
              <a:rPr lang="it-IT" b="1" cap="small" dirty="0" err="1">
                <a:solidFill>
                  <a:srgbClr val="C00000"/>
                </a:solidFill>
              </a:rPr>
              <a:t>collection</a:t>
            </a:r>
            <a:endParaRPr lang="it-IT" dirty="0"/>
          </a:p>
        </p:txBody>
      </p:sp>
      <p:sp>
        <p:nvSpPr>
          <p:cNvPr id="21" name="Rettangolo 20">
            <a:extLst>
              <a:ext uri="{FF2B5EF4-FFF2-40B4-BE49-F238E27FC236}">
                <a16:creationId xmlns:a16="http://schemas.microsoft.com/office/drawing/2014/main" id="{B2A4D77C-8830-0BB8-846A-996A6DB74B39}"/>
              </a:ext>
            </a:extLst>
          </p:cNvPr>
          <p:cNvSpPr/>
          <p:nvPr/>
        </p:nvSpPr>
        <p:spPr>
          <a:xfrm>
            <a:off x="4881147" y="2138023"/>
            <a:ext cx="2733586" cy="64922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cap="small" dirty="0">
                <a:solidFill>
                  <a:srgbClr val="C00000"/>
                </a:solidFill>
              </a:rPr>
              <a:t>Analysis framework</a:t>
            </a:r>
            <a:endParaRPr lang="it-IT" dirty="0"/>
          </a:p>
        </p:txBody>
      </p:sp>
      <p:sp>
        <p:nvSpPr>
          <p:cNvPr id="23" name="Rettangolo 22">
            <a:extLst>
              <a:ext uri="{FF2B5EF4-FFF2-40B4-BE49-F238E27FC236}">
                <a16:creationId xmlns:a16="http://schemas.microsoft.com/office/drawing/2014/main" id="{5AE846A2-D8F3-3A92-51EC-62999E93D007}"/>
              </a:ext>
            </a:extLst>
          </p:cNvPr>
          <p:cNvSpPr/>
          <p:nvPr/>
        </p:nvSpPr>
        <p:spPr>
          <a:xfrm>
            <a:off x="9053602" y="2139547"/>
            <a:ext cx="2733586" cy="64922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cap="small" dirty="0" err="1">
                <a:solidFill>
                  <a:srgbClr val="C00000"/>
                </a:solidFill>
              </a:rPr>
              <a:t>Drawing</a:t>
            </a:r>
            <a:r>
              <a:rPr lang="it-IT" b="1" cap="small" dirty="0">
                <a:solidFill>
                  <a:srgbClr val="C00000"/>
                </a:solidFill>
              </a:rPr>
              <a:t> of </a:t>
            </a:r>
            <a:r>
              <a:rPr lang="it-IT" b="1" cap="small" dirty="0" err="1">
                <a:solidFill>
                  <a:srgbClr val="C00000"/>
                </a:solidFill>
              </a:rPr>
              <a:t>conclusions</a:t>
            </a:r>
            <a:endParaRPr lang="it-IT" dirty="0"/>
          </a:p>
        </p:txBody>
      </p:sp>
      <p:pic>
        <p:nvPicPr>
          <p:cNvPr id="48" name="Elemento grafico 47" descr="Badge 1 con riempimento a tinta unita">
            <a:extLst>
              <a:ext uri="{FF2B5EF4-FFF2-40B4-BE49-F238E27FC236}">
                <a16:creationId xmlns:a16="http://schemas.microsoft.com/office/drawing/2014/main" id="{971F43B6-F870-0F27-7F2D-24AADA7FC8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3153" y="1814089"/>
            <a:ext cx="612000" cy="612000"/>
          </a:xfrm>
          <a:prstGeom prst="rect">
            <a:avLst/>
          </a:prstGeom>
        </p:spPr>
      </p:pic>
      <p:pic>
        <p:nvPicPr>
          <p:cNvPr id="50" name="Elemento grafico 49" descr="Badge 3 con riempimento a tinta unita">
            <a:extLst>
              <a:ext uri="{FF2B5EF4-FFF2-40B4-BE49-F238E27FC236}">
                <a16:creationId xmlns:a16="http://schemas.microsoft.com/office/drawing/2014/main" id="{47D94C2A-CA3C-0583-0F46-DD6C679D19F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747602" y="1810159"/>
            <a:ext cx="612000" cy="612000"/>
          </a:xfrm>
          <a:prstGeom prst="rect">
            <a:avLst/>
          </a:prstGeom>
        </p:spPr>
      </p:pic>
      <p:pic>
        <p:nvPicPr>
          <p:cNvPr id="52" name="Elemento grafico 51" descr="Badge con riempimento a tinta unita">
            <a:extLst>
              <a:ext uri="{FF2B5EF4-FFF2-40B4-BE49-F238E27FC236}">
                <a16:creationId xmlns:a16="http://schemas.microsoft.com/office/drawing/2014/main" id="{625F5B9F-D772-70D4-8FBC-B8AE25B89E5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575147" y="1810159"/>
            <a:ext cx="612000" cy="612000"/>
          </a:xfrm>
          <a:prstGeom prst="rect">
            <a:avLst/>
          </a:prstGeom>
        </p:spPr>
      </p:pic>
      <p:cxnSp>
        <p:nvCxnSpPr>
          <p:cNvPr id="54" name="Connettore 2 53">
            <a:extLst>
              <a:ext uri="{FF2B5EF4-FFF2-40B4-BE49-F238E27FC236}">
                <a16:creationId xmlns:a16="http://schemas.microsoft.com/office/drawing/2014/main" id="{53E01D89-546B-8463-5CE3-387A3C773790}"/>
              </a:ext>
            </a:extLst>
          </p:cNvPr>
          <p:cNvCxnSpPr>
            <a:cxnSpLocks/>
          </p:cNvCxnSpPr>
          <p:nvPr/>
        </p:nvCxnSpPr>
        <p:spPr>
          <a:xfrm>
            <a:off x="3498739" y="2458704"/>
            <a:ext cx="713947" cy="1"/>
          </a:xfrm>
          <a:prstGeom prst="straightConnector1">
            <a:avLst/>
          </a:prstGeom>
          <a:ln>
            <a:solidFill>
              <a:srgbClr val="ED7D3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Connettore 2 54">
            <a:extLst>
              <a:ext uri="{FF2B5EF4-FFF2-40B4-BE49-F238E27FC236}">
                <a16:creationId xmlns:a16="http://schemas.microsoft.com/office/drawing/2014/main" id="{C65357FD-DC41-A1BD-10E0-6ED4296093C5}"/>
              </a:ext>
            </a:extLst>
          </p:cNvPr>
          <p:cNvCxnSpPr>
            <a:cxnSpLocks/>
          </p:cNvCxnSpPr>
          <p:nvPr/>
        </p:nvCxnSpPr>
        <p:spPr>
          <a:xfrm>
            <a:off x="7808651" y="2462635"/>
            <a:ext cx="713947" cy="1"/>
          </a:xfrm>
          <a:prstGeom prst="straightConnector1">
            <a:avLst/>
          </a:prstGeom>
          <a:ln>
            <a:solidFill>
              <a:srgbClr val="ED7D3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6912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A759E9-0125-88F6-6FBB-C0BEA2736587}"/>
              </a:ext>
            </a:extLst>
          </p:cNvPr>
          <p:cNvSpPr>
            <a:spLocks noGrp="1"/>
          </p:cNvSpPr>
          <p:nvPr>
            <p:ph type="title"/>
          </p:nvPr>
        </p:nvSpPr>
        <p:spPr/>
        <p:txBody>
          <a:bodyPr/>
          <a:lstStyle/>
          <a:p>
            <a:r>
              <a:rPr lang="en-US" dirty="0"/>
              <a:t>Methodology: the sample of the survey</a:t>
            </a:r>
          </a:p>
        </p:txBody>
      </p:sp>
      <p:sp>
        <p:nvSpPr>
          <p:cNvPr id="4" name="Segnaposto testo 3">
            <a:extLst>
              <a:ext uri="{FF2B5EF4-FFF2-40B4-BE49-F238E27FC236}">
                <a16:creationId xmlns:a16="http://schemas.microsoft.com/office/drawing/2014/main" id="{7F7B4232-F1D1-938F-3A28-16675AA4556D}"/>
              </a:ext>
            </a:extLst>
          </p:cNvPr>
          <p:cNvSpPr>
            <a:spLocks noGrp="1"/>
          </p:cNvSpPr>
          <p:nvPr>
            <p:ph type="body" sz="quarter" idx="11"/>
          </p:nvPr>
        </p:nvSpPr>
        <p:spPr>
          <a:xfrm>
            <a:off x="403312" y="1125551"/>
            <a:ext cx="11384495" cy="4830418"/>
          </a:xfrm>
        </p:spPr>
        <p:txBody>
          <a:bodyPr/>
          <a:lstStyle/>
          <a:p>
            <a:pPr>
              <a:lnSpc>
                <a:spcPct val="100000"/>
              </a:lnSpc>
              <a:spcBef>
                <a:spcPts val="800"/>
              </a:spcBef>
              <a:spcAft>
                <a:spcPts val="800"/>
              </a:spcAft>
              <a:buFont typeface="Arial" panose="020B0604020202020204" pitchFamily="34" charset="0"/>
              <a:buChar char="•"/>
            </a:pPr>
            <a:r>
              <a:rPr lang="en-US" dirty="0"/>
              <a:t>A total of </a:t>
            </a:r>
            <a:r>
              <a:rPr lang="en-US" b="1" dirty="0"/>
              <a:t>474 companies </a:t>
            </a:r>
            <a:r>
              <a:rPr lang="en-US" dirty="0"/>
              <a:t>have attended the survey</a:t>
            </a:r>
          </a:p>
          <a:p>
            <a:pPr>
              <a:lnSpc>
                <a:spcPct val="100000"/>
              </a:lnSpc>
              <a:spcBef>
                <a:spcPts val="800"/>
              </a:spcBef>
              <a:spcAft>
                <a:spcPts val="800"/>
              </a:spcAft>
              <a:buFont typeface="Arial" panose="020B0604020202020204" pitchFamily="34" charset="0"/>
              <a:buChar char="•"/>
            </a:pPr>
            <a:r>
              <a:rPr lang="en-US" dirty="0"/>
              <a:t>Characteristics of the sample: </a:t>
            </a:r>
          </a:p>
          <a:p>
            <a:pPr lvl="1">
              <a:lnSpc>
                <a:spcPct val="100000"/>
              </a:lnSpc>
              <a:spcBef>
                <a:spcPts val="800"/>
              </a:spcBef>
              <a:spcAft>
                <a:spcPts val="800"/>
              </a:spcAft>
              <a:buSzPct val="70000"/>
              <a:buFont typeface="Courier New" panose="02070309020205020404" pitchFamily="49" charset="0"/>
              <a:buChar char="o"/>
            </a:pPr>
            <a:r>
              <a:rPr lang="en-US" dirty="0"/>
              <a:t>every company is located in the </a:t>
            </a:r>
            <a:r>
              <a:rPr lang="en-US" b="1" dirty="0"/>
              <a:t>Basque Country</a:t>
            </a:r>
          </a:p>
          <a:p>
            <a:pPr lvl="1">
              <a:lnSpc>
                <a:spcPct val="100000"/>
              </a:lnSpc>
              <a:spcBef>
                <a:spcPts val="800"/>
              </a:spcBef>
              <a:spcAft>
                <a:spcPts val="800"/>
              </a:spcAft>
              <a:buSzPct val="70000"/>
              <a:buFont typeface="Courier New" panose="02070309020205020404" pitchFamily="49" charset="0"/>
              <a:buChar char="o"/>
            </a:pPr>
            <a:r>
              <a:rPr lang="en-US" dirty="0"/>
              <a:t>all companies operate in the </a:t>
            </a:r>
            <a:r>
              <a:rPr lang="en-US" b="1" dirty="0"/>
              <a:t>industrial and/or industrial-related services sector </a:t>
            </a:r>
            <a:r>
              <a:rPr lang="en-US" dirty="0"/>
              <a:t>and participated in Innovation and/or R&amp;D and/or Internationalization projects with public support </a:t>
            </a:r>
          </a:p>
          <a:p>
            <a:pPr lvl="1">
              <a:lnSpc>
                <a:spcPct val="100000"/>
              </a:lnSpc>
              <a:spcBef>
                <a:spcPts val="800"/>
              </a:spcBef>
              <a:spcAft>
                <a:spcPts val="800"/>
              </a:spcAft>
              <a:buSzPct val="70000"/>
              <a:buFont typeface="Courier New" panose="02070309020205020404" pitchFamily="49" charset="0"/>
              <a:buChar char="o"/>
            </a:pPr>
            <a:r>
              <a:rPr lang="en-US" dirty="0"/>
              <a:t>most of the companies (34,3%)</a:t>
            </a:r>
            <a:r>
              <a:rPr lang="en-US" b="1" dirty="0"/>
              <a:t> </a:t>
            </a:r>
            <a:r>
              <a:rPr lang="en-US" dirty="0"/>
              <a:t>have between</a:t>
            </a:r>
            <a:r>
              <a:rPr lang="en-US" b="1" dirty="0"/>
              <a:t> 20 and 49 employees</a:t>
            </a:r>
          </a:p>
          <a:p>
            <a:pPr lvl="1">
              <a:lnSpc>
                <a:spcPct val="100000"/>
              </a:lnSpc>
              <a:spcBef>
                <a:spcPts val="800"/>
              </a:spcBef>
              <a:spcAft>
                <a:spcPts val="800"/>
              </a:spcAft>
              <a:buSzPct val="70000"/>
              <a:buFont typeface="Courier New" panose="02070309020205020404" pitchFamily="49" charset="0"/>
              <a:buChar char="o"/>
            </a:pPr>
            <a:r>
              <a:rPr lang="en-US" dirty="0"/>
              <a:t>about 70%</a:t>
            </a:r>
            <a:r>
              <a:rPr lang="en-US" b="1" dirty="0"/>
              <a:t> </a:t>
            </a:r>
            <a:r>
              <a:rPr lang="en-US" dirty="0"/>
              <a:t>of the sample records </a:t>
            </a:r>
            <a:r>
              <a:rPr lang="en-US" b="1" dirty="0"/>
              <a:t>revenues</a:t>
            </a:r>
            <a:r>
              <a:rPr lang="en-US" dirty="0">
                <a:solidFill>
                  <a:srgbClr val="FF0000"/>
                </a:solidFill>
              </a:rPr>
              <a:t> </a:t>
            </a:r>
            <a:r>
              <a:rPr lang="en-US" dirty="0"/>
              <a:t>in a </a:t>
            </a:r>
            <a:r>
              <a:rPr lang="en-US" b="1" dirty="0"/>
              <a:t>range between 1 and 10 million of euros </a:t>
            </a:r>
            <a:r>
              <a:rPr lang="en-US" dirty="0"/>
              <a:t>(only the 10% of the companies has a billing volume greater than 30 million of euros)</a:t>
            </a:r>
          </a:p>
          <a:p>
            <a:pPr lvl="1">
              <a:lnSpc>
                <a:spcPct val="100000"/>
              </a:lnSpc>
              <a:spcBef>
                <a:spcPts val="800"/>
              </a:spcBef>
              <a:spcAft>
                <a:spcPts val="800"/>
              </a:spcAft>
              <a:buSzPct val="70000"/>
              <a:buFont typeface="Courier New" panose="02070309020205020404" pitchFamily="49" charset="0"/>
              <a:buChar char="o"/>
            </a:pPr>
            <a:r>
              <a:rPr lang="en-US" dirty="0"/>
              <a:t>the 70% of the sample has a percentage of </a:t>
            </a:r>
            <a:r>
              <a:rPr lang="en-US" b="1" dirty="0"/>
              <a:t>women in the company less than or equal to 40% </a:t>
            </a:r>
          </a:p>
          <a:p>
            <a:pPr lvl="1">
              <a:lnSpc>
                <a:spcPct val="100000"/>
              </a:lnSpc>
              <a:spcBef>
                <a:spcPts val="800"/>
              </a:spcBef>
              <a:spcAft>
                <a:spcPts val="800"/>
              </a:spcAft>
              <a:buSzPct val="70000"/>
              <a:buFont typeface="Courier New" panose="02070309020205020404" pitchFamily="49" charset="0"/>
              <a:buChar char="o"/>
            </a:pPr>
            <a:r>
              <a:rPr lang="en-US" dirty="0"/>
              <a:t>one in two companies has a rate of women in a </a:t>
            </a:r>
            <a:r>
              <a:rPr lang="en-US" b="1" dirty="0"/>
              <a:t>managerial position less than 20% </a:t>
            </a:r>
          </a:p>
        </p:txBody>
      </p:sp>
    </p:spTree>
    <p:extLst>
      <p:ext uri="{BB962C8B-B14F-4D97-AF65-F5344CB8AC3E}">
        <p14:creationId xmlns:p14="http://schemas.microsoft.com/office/powerpoint/2010/main" val="595144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3E3F02-34BF-4F4A-B7E9-E74472AE22E6}"/>
              </a:ext>
            </a:extLst>
          </p:cNvPr>
          <p:cNvSpPr>
            <a:spLocks noGrp="1"/>
          </p:cNvSpPr>
          <p:nvPr>
            <p:ph type="title"/>
          </p:nvPr>
        </p:nvSpPr>
        <p:spPr/>
        <p:txBody>
          <a:bodyPr/>
          <a:lstStyle/>
          <a:p>
            <a:r>
              <a:rPr lang="it-IT"/>
              <a:t>The </a:t>
            </a:r>
            <a:r>
              <a:rPr lang="en-US" dirty="0"/>
              <a:t>Competitiveness</a:t>
            </a:r>
            <a:r>
              <a:rPr lang="it-IT"/>
              <a:t> and Equality Indexes</a:t>
            </a:r>
          </a:p>
        </p:txBody>
      </p:sp>
      <p:pic>
        <p:nvPicPr>
          <p:cNvPr id="36" name="Immagine 35">
            <a:extLst>
              <a:ext uri="{FF2B5EF4-FFF2-40B4-BE49-F238E27FC236}">
                <a16:creationId xmlns:a16="http://schemas.microsoft.com/office/drawing/2014/main" id="{C4B635FF-81B1-19A0-6363-F675BAA93995}"/>
              </a:ext>
            </a:extLst>
          </p:cNvPr>
          <p:cNvPicPr>
            <a:picLocks noChangeAspect="1"/>
          </p:cNvPicPr>
          <p:nvPr/>
        </p:nvPicPr>
        <p:blipFill>
          <a:blip r:embed="rId2"/>
          <a:stretch>
            <a:fillRect/>
          </a:stretch>
        </p:blipFill>
        <p:spPr>
          <a:xfrm>
            <a:off x="994448" y="1137371"/>
            <a:ext cx="9938256" cy="5047948"/>
          </a:xfrm>
          <a:prstGeom prst="rect">
            <a:avLst/>
          </a:prstGeom>
        </p:spPr>
      </p:pic>
      <p:sp>
        <p:nvSpPr>
          <p:cNvPr id="37" name="Rettangolo 36">
            <a:extLst>
              <a:ext uri="{FF2B5EF4-FFF2-40B4-BE49-F238E27FC236}">
                <a16:creationId xmlns:a16="http://schemas.microsoft.com/office/drawing/2014/main" id="{C8FEB50E-B224-2472-F24D-787B2F0F6452}"/>
              </a:ext>
            </a:extLst>
          </p:cNvPr>
          <p:cNvSpPr/>
          <p:nvPr/>
        </p:nvSpPr>
        <p:spPr>
          <a:xfrm>
            <a:off x="371475" y="1009650"/>
            <a:ext cx="11384495" cy="5531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t>In</a:t>
            </a:r>
          </a:p>
        </p:txBody>
      </p:sp>
      <p:sp>
        <p:nvSpPr>
          <p:cNvPr id="38" name="CasellaDiTesto 37">
            <a:extLst>
              <a:ext uri="{FF2B5EF4-FFF2-40B4-BE49-F238E27FC236}">
                <a16:creationId xmlns:a16="http://schemas.microsoft.com/office/drawing/2014/main" id="{81CA8B97-00C6-02E0-AE2E-217F9156FFBF}"/>
              </a:ext>
            </a:extLst>
          </p:cNvPr>
          <p:cNvSpPr txBox="1"/>
          <p:nvPr/>
        </p:nvSpPr>
        <p:spPr>
          <a:xfrm>
            <a:off x="280035" y="925123"/>
            <a:ext cx="11578589" cy="584775"/>
          </a:xfrm>
          <a:prstGeom prst="rect">
            <a:avLst/>
          </a:prstGeom>
          <a:noFill/>
        </p:spPr>
        <p:txBody>
          <a:bodyPr wrap="square" rtlCol="0">
            <a:spAutoFit/>
          </a:bodyPr>
          <a:lstStyle/>
          <a:p>
            <a:r>
              <a:rPr lang="en-US" sz="1600" dirty="0">
                <a:solidFill>
                  <a:srgbClr val="002060"/>
                </a:solidFill>
              </a:rPr>
              <a:t>In order to deeply analyze the existence of a possible correlation between competitiveness and equality, </a:t>
            </a:r>
            <a:r>
              <a:rPr lang="en-US" sz="1600" b="1" dirty="0">
                <a:solidFill>
                  <a:srgbClr val="002060"/>
                </a:solidFill>
              </a:rPr>
              <a:t>two</a:t>
            </a:r>
            <a:r>
              <a:rPr lang="en-US" sz="1600" dirty="0">
                <a:solidFill>
                  <a:srgbClr val="002060"/>
                </a:solidFill>
              </a:rPr>
              <a:t> </a:t>
            </a:r>
            <a:r>
              <a:rPr lang="en-US" sz="1600" b="1" dirty="0">
                <a:solidFill>
                  <a:srgbClr val="002060"/>
                </a:solidFill>
              </a:rPr>
              <a:t>different composite indexes</a:t>
            </a:r>
            <a:r>
              <a:rPr lang="en-US" sz="1600" dirty="0">
                <a:solidFill>
                  <a:srgbClr val="002060"/>
                </a:solidFill>
              </a:rPr>
              <a:t> have been calculated on the basis of the data collected by the survey</a:t>
            </a:r>
          </a:p>
        </p:txBody>
      </p:sp>
      <p:sp>
        <p:nvSpPr>
          <p:cNvPr id="39" name="Rettangolo 38">
            <a:extLst>
              <a:ext uri="{FF2B5EF4-FFF2-40B4-BE49-F238E27FC236}">
                <a16:creationId xmlns:a16="http://schemas.microsoft.com/office/drawing/2014/main" id="{C4F01197-DB56-14D2-23E8-5178AF6B63D6}"/>
              </a:ext>
            </a:extLst>
          </p:cNvPr>
          <p:cNvSpPr/>
          <p:nvPr/>
        </p:nvSpPr>
        <p:spPr>
          <a:xfrm>
            <a:off x="3119438" y="3810000"/>
            <a:ext cx="885825" cy="204788"/>
          </a:xfrm>
          <a:prstGeom prst="rect">
            <a:avLst/>
          </a:prstGeom>
          <a:solidFill>
            <a:srgbClr val="A9CC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Rettangolo 39">
            <a:extLst>
              <a:ext uri="{FF2B5EF4-FFF2-40B4-BE49-F238E27FC236}">
                <a16:creationId xmlns:a16="http://schemas.microsoft.com/office/drawing/2014/main" id="{0A66D10A-F4FE-68CC-032A-C3526FCF34D4}"/>
              </a:ext>
            </a:extLst>
          </p:cNvPr>
          <p:cNvSpPr/>
          <p:nvPr/>
        </p:nvSpPr>
        <p:spPr>
          <a:xfrm>
            <a:off x="3119439" y="4252913"/>
            <a:ext cx="1047750" cy="204788"/>
          </a:xfrm>
          <a:prstGeom prst="rect">
            <a:avLst/>
          </a:prstGeom>
          <a:solidFill>
            <a:srgbClr val="A9CC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10025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3E3F02-34BF-4F4A-B7E9-E74472AE22E6}"/>
              </a:ext>
            </a:extLst>
          </p:cNvPr>
          <p:cNvSpPr>
            <a:spLocks noGrp="1"/>
          </p:cNvSpPr>
          <p:nvPr>
            <p:ph type="title"/>
          </p:nvPr>
        </p:nvSpPr>
        <p:spPr/>
        <p:txBody>
          <a:bodyPr/>
          <a:lstStyle/>
          <a:p>
            <a:r>
              <a:rPr lang="it-IT"/>
              <a:t>Agenda</a:t>
            </a:r>
          </a:p>
        </p:txBody>
      </p:sp>
      <p:sp>
        <p:nvSpPr>
          <p:cNvPr id="10" name="Segnaposto testo 3">
            <a:extLst>
              <a:ext uri="{FF2B5EF4-FFF2-40B4-BE49-F238E27FC236}">
                <a16:creationId xmlns:a16="http://schemas.microsoft.com/office/drawing/2014/main" id="{A213D7AA-7F24-E2EC-7BAF-5AC9A7438A2A}"/>
              </a:ext>
            </a:extLst>
          </p:cNvPr>
          <p:cNvSpPr txBox="1">
            <a:spLocks/>
          </p:cNvSpPr>
          <p:nvPr/>
        </p:nvSpPr>
        <p:spPr bwMode="auto">
          <a:xfrm>
            <a:off x="443533" y="977106"/>
            <a:ext cx="11344275" cy="490378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542" tIns="56271" rIns="112542" bIns="56271" numCol="1" anchor="ctr" anchorCtr="0" compatLnSpc="1">
            <a:prstTxWarp prst="textNoShape">
              <a:avLst/>
            </a:prstTxWarp>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000" indent="-360000">
              <a:spcBef>
                <a:spcPts val="2400"/>
              </a:spcBef>
              <a:spcAft>
                <a:spcPts val="1200"/>
              </a:spcAft>
              <a:buClr>
                <a:srgbClr val="F47B20"/>
              </a:buClr>
              <a:buFont typeface="Arial" panose="020B0604020202020204" pitchFamily="34" charset="0"/>
              <a:buChar char="•"/>
              <a:defRPr/>
            </a:pPr>
            <a:r>
              <a:rPr lang="en-GB" altLang="it-IT" sz="2400" dirty="0">
                <a:solidFill>
                  <a:srgbClr val="001E60"/>
                </a:solidFill>
                <a:ea typeface="ＭＳ Ｐゴシック" panose="020B0600070205080204" pitchFamily="34" charset="-128"/>
              </a:rPr>
              <a:t>Objectives and methodology</a:t>
            </a:r>
          </a:p>
          <a:p>
            <a:pPr marL="360000" indent="-360000">
              <a:spcBef>
                <a:spcPts val="2400"/>
              </a:spcBef>
              <a:spcAft>
                <a:spcPts val="1200"/>
              </a:spcAft>
              <a:buClr>
                <a:srgbClr val="F47B20"/>
              </a:buClr>
              <a:buFont typeface="Arial" panose="020B0604020202020204" pitchFamily="34" charset="0"/>
              <a:buChar char="•"/>
              <a:defRPr/>
            </a:pPr>
            <a:r>
              <a:rPr lang="en-GB" altLang="it-IT" sz="2400" b="1" dirty="0">
                <a:solidFill>
                  <a:srgbClr val="F47B20"/>
                </a:solidFill>
                <a:ea typeface="ＭＳ Ｐゴシック" panose="020B0600070205080204" pitchFamily="34" charset="-128"/>
              </a:rPr>
              <a:t>Key messages emerging from the survey to the Basque companies</a:t>
            </a:r>
          </a:p>
          <a:p>
            <a:pPr marL="720000" lvl="1" indent="-360000">
              <a:lnSpc>
                <a:spcPct val="100000"/>
              </a:lnSpc>
              <a:spcBef>
                <a:spcPts val="600"/>
              </a:spcBef>
              <a:buClr>
                <a:srgbClr val="F47B20"/>
              </a:buClr>
              <a:buSzPct val="75000"/>
              <a:buFont typeface="Courier New" panose="02070309020205020404" pitchFamily="49" charset="0"/>
              <a:buChar char="o"/>
              <a:defRPr/>
            </a:pPr>
            <a:r>
              <a:rPr lang="en-GB" altLang="it-IT" dirty="0">
                <a:solidFill>
                  <a:srgbClr val="F47B20"/>
                </a:solidFill>
                <a:ea typeface="ＭＳ Ｐゴシック" panose="020B0600070205080204" pitchFamily="34" charset="-128"/>
              </a:rPr>
              <a:t>Competitiveness view</a:t>
            </a:r>
          </a:p>
          <a:p>
            <a:pPr marL="720000" lvl="1" indent="-360000">
              <a:lnSpc>
                <a:spcPct val="100000"/>
              </a:lnSpc>
              <a:spcBef>
                <a:spcPts val="600"/>
              </a:spcBef>
              <a:buClr>
                <a:srgbClr val="F47B20"/>
              </a:buClr>
              <a:buSzPct val="75000"/>
              <a:buFont typeface="Courier New" panose="02070309020205020404" pitchFamily="49" charset="0"/>
              <a:buChar char="o"/>
              <a:defRPr/>
            </a:pPr>
            <a:r>
              <a:rPr lang="en-GB" altLang="it-IT" dirty="0">
                <a:solidFill>
                  <a:srgbClr val="F47B20"/>
                </a:solidFill>
                <a:ea typeface="ＭＳ Ｐゴシック" panose="020B0600070205080204" pitchFamily="34" charset="-128"/>
              </a:rPr>
              <a:t>Equality view</a:t>
            </a:r>
          </a:p>
        </p:txBody>
      </p:sp>
    </p:spTree>
    <p:extLst>
      <p:ext uri="{BB962C8B-B14F-4D97-AF65-F5344CB8AC3E}">
        <p14:creationId xmlns:p14="http://schemas.microsoft.com/office/powerpoint/2010/main" val="2571741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B464DB-75A9-12F3-C87D-783C58403CAC}"/>
              </a:ext>
            </a:extLst>
          </p:cNvPr>
          <p:cNvSpPr>
            <a:spLocks noGrp="1"/>
          </p:cNvSpPr>
          <p:nvPr>
            <p:ph type="title"/>
          </p:nvPr>
        </p:nvSpPr>
        <p:spPr/>
        <p:txBody>
          <a:bodyPr/>
          <a:lstStyle/>
          <a:p>
            <a:endParaRPr lang="it-IT"/>
          </a:p>
        </p:txBody>
      </p:sp>
      <p:sp>
        <p:nvSpPr>
          <p:cNvPr id="3" name="Segnaposto testo 2">
            <a:extLst>
              <a:ext uri="{FF2B5EF4-FFF2-40B4-BE49-F238E27FC236}">
                <a16:creationId xmlns:a16="http://schemas.microsoft.com/office/drawing/2014/main" id="{B6E61578-987E-0ACE-D9A8-8383C782478A}"/>
              </a:ext>
            </a:extLst>
          </p:cNvPr>
          <p:cNvSpPr>
            <a:spLocks noGrp="1"/>
          </p:cNvSpPr>
          <p:nvPr>
            <p:ph type="body" sz="quarter" idx="10"/>
          </p:nvPr>
        </p:nvSpPr>
        <p:spPr/>
        <p:txBody>
          <a:bodyPr/>
          <a:lstStyle/>
          <a:p>
            <a:endParaRPr lang="it-IT"/>
          </a:p>
        </p:txBody>
      </p:sp>
      <p:sp>
        <p:nvSpPr>
          <p:cNvPr id="4" name="Segnaposto testo 3">
            <a:extLst>
              <a:ext uri="{FF2B5EF4-FFF2-40B4-BE49-F238E27FC236}">
                <a16:creationId xmlns:a16="http://schemas.microsoft.com/office/drawing/2014/main" id="{A3372729-97C9-FCC5-BFE7-81B98C1A63F7}"/>
              </a:ext>
            </a:extLst>
          </p:cNvPr>
          <p:cNvSpPr>
            <a:spLocks noGrp="1"/>
          </p:cNvSpPr>
          <p:nvPr>
            <p:ph type="body" sz="quarter" idx="11"/>
          </p:nvPr>
        </p:nvSpPr>
        <p:spPr/>
        <p:txBody>
          <a:bodyPr/>
          <a:lstStyle/>
          <a:p>
            <a:endParaRPr lang="it-IT"/>
          </a:p>
        </p:txBody>
      </p:sp>
      <p:sp>
        <p:nvSpPr>
          <p:cNvPr id="5" name="Rettangolo 4">
            <a:extLst>
              <a:ext uri="{FF2B5EF4-FFF2-40B4-BE49-F238E27FC236}">
                <a16:creationId xmlns:a16="http://schemas.microsoft.com/office/drawing/2014/main" id="{0CD6593F-7550-6405-C21B-1294255A75BC}"/>
              </a:ext>
            </a:extLst>
          </p:cNvPr>
          <p:cNvSpPr/>
          <p:nvPr/>
        </p:nvSpPr>
        <p:spPr>
          <a:xfrm>
            <a:off x="0" y="0"/>
            <a:ext cx="12192000"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F47B20"/>
                </a:solidFill>
              </a:rPr>
              <a:t>Competitiveness view </a:t>
            </a:r>
          </a:p>
        </p:txBody>
      </p:sp>
    </p:spTree>
    <p:extLst>
      <p:ext uri="{BB962C8B-B14F-4D97-AF65-F5344CB8AC3E}">
        <p14:creationId xmlns:p14="http://schemas.microsoft.com/office/powerpoint/2010/main" val="32029641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ersonalizzato 1">
      <a:majorFont>
        <a:latin typeface="Source Sans Pro SemiBold"/>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f65b18d-4d27-4f8a-abbe-3a756d57c8d3" xsi:nil="true"/>
    <lcf76f155ced4ddcb4097134ff3c332f xmlns="c4aca592-0be8-4ab0-8c70-c7bd1f0cfc4d">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A489A9070499D843B1F3437ECFEB59F9" ma:contentTypeVersion="16" ma:contentTypeDescription="Crear nuevo documento." ma:contentTypeScope="" ma:versionID="e886a3fa01cbb33d83434d2072e5de68">
  <xsd:schema xmlns:xsd="http://www.w3.org/2001/XMLSchema" xmlns:xs="http://www.w3.org/2001/XMLSchema" xmlns:p="http://schemas.microsoft.com/office/2006/metadata/properties" xmlns:ns2="c4aca592-0be8-4ab0-8c70-c7bd1f0cfc4d" xmlns:ns3="ef65b18d-4d27-4f8a-abbe-3a756d57c8d3" targetNamespace="http://schemas.microsoft.com/office/2006/metadata/properties" ma:root="true" ma:fieldsID="3d6814dc3d22d179feec7182d85d1e6c" ns2:_="" ns3:_="">
    <xsd:import namespace="c4aca592-0be8-4ab0-8c70-c7bd1f0cfc4d"/>
    <xsd:import namespace="ef65b18d-4d27-4f8a-abbe-3a756d57c8d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aca592-0be8-4ab0-8c70-c7bd1f0cfc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Etiquetas de imagen" ma:readOnly="false" ma:fieldId="{5cf76f15-5ced-4ddc-b409-7134ff3c332f}" ma:taxonomyMulti="true" ma:sspId="a93b6070-29c1-4a34-962b-5b08846badd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f65b18d-4d27-4f8a-abbe-3a756d57c8d3" elementFormDefault="qualified">
    <xsd:import namespace="http://schemas.microsoft.com/office/2006/documentManagement/types"/>
    <xsd:import namespace="http://schemas.microsoft.com/office/infopath/2007/PartnerControls"/>
    <xsd:element name="SharedWithUsers" ma:index="17"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talles de uso compartido" ma:internalName="SharedWithDetails" ma:readOnly="true">
      <xsd:simpleType>
        <xsd:restriction base="dms:Note">
          <xsd:maxLength value="255"/>
        </xsd:restriction>
      </xsd:simpleType>
    </xsd:element>
    <xsd:element name="TaxCatchAll" ma:index="23" nillable="true" ma:displayName="Taxonomy Catch All Column" ma:hidden="true" ma:list="{f16027a0-d350-489a-9f65-2a4014ecbc00}" ma:internalName="TaxCatchAll" ma:showField="CatchAllData" ma:web="ef65b18d-4d27-4f8a-abbe-3a756d57c8d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2BC5C7-7DED-4E53-A2EE-1581A4166C74}">
  <ds:schemaRefs>
    <ds:schemaRef ds:uri="01aa75f4-8ead-4f78-9c30-f71a51d90845"/>
    <ds:schemaRef ds:uri="879c3734-004c-4833-b918-43eb20a2007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ef65b18d-4d27-4f8a-abbe-3a756d57c8d3"/>
    <ds:schemaRef ds:uri="c4aca592-0be8-4ab0-8c70-c7bd1f0cfc4d"/>
  </ds:schemaRefs>
</ds:datastoreItem>
</file>

<file path=customXml/itemProps2.xml><?xml version="1.0" encoding="utf-8"?>
<ds:datastoreItem xmlns:ds="http://schemas.openxmlformats.org/officeDocument/2006/customXml" ds:itemID="{3F3CF4D3-518A-47B5-8CA3-D41CBFB9F7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aca592-0be8-4ab0-8c70-c7bd1f0cfc4d"/>
    <ds:schemaRef ds:uri="ef65b18d-4d27-4f8a-abbe-3a756d57c8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46DBC6-66EC-4DBB-AA40-4397A173D8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401</TotalTime>
  <Words>1352</Words>
  <Application>Microsoft Office PowerPoint</Application>
  <PresentationFormat>Panorámica</PresentationFormat>
  <Paragraphs>115</Paragraphs>
  <Slides>22</Slides>
  <Notes>2</Notes>
  <HiddenSlides>0</HiddenSlides>
  <MMClips>0</MMClips>
  <ScaleCrop>false</ScaleCrop>
  <HeadingPairs>
    <vt:vector size="8" baseType="variant">
      <vt:variant>
        <vt:lpstr>Fuentes usadas</vt:lpstr>
      </vt:variant>
      <vt:variant>
        <vt:i4>8</vt:i4>
      </vt:variant>
      <vt:variant>
        <vt:lpstr>Tema</vt:lpstr>
      </vt:variant>
      <vt:variant>
        <vt:i4>1</vt:i4>
      </vt:variant>
      <vt:variant>
        <vt:lpstr>Servidores OLE incrustados</vt:lpstr>
      </vt:variant>
      <vt:variant>
        <vt:i4>1</vt:i4>
      </vt:variant>
      <vt:variant>
        <vt:lpstr>Títulos de diapositiva</vt:lpstr>
      </vt:variant>
      <vt:variant>
        <vt:i4>22</vt:i4>
      </vt:variant>
    </vt:vector>
  </HeadingPairs>
  <TitlesOfParts>
    <vt:vector size="32" baseType="lpstr">
      <vt:lpstr>Arial</vt:lpstr>
      <vt:lpstr>Calibri</vt:lpstr>
      <vt:lpstr>Courier New</vt:lpstr>
      <vt:lpstr>Source Sans Pro</vt:lpstr>
      <vt:lpstr>Source Sans Pro SemiBold</vt:lpstr>
      <vt:lpstr>Source Sans Pro SemiBold</vt:lpstr>
      <vt:lpstr>Tahoma</vt:lpstr>
      <vt:lpstr>Wingdings</vt:lpstr>
      <vt:lpstr>Tema di Office</vt:lpstr>
      <vt:lpstr>Diapositiva think-cell</vt:lpstr>
      <vt:lpstr>Presentación de PowerPoint</vt:lpstr>
      <vt:lpstr>Agenda</vt:lpstr>
      <vt:lpstr>The White Paper 2023 is the last work carried out by SPRI in the context of the Women in Manufacturing Expert Group</vt:lpstr>
      <vt:lpstr>Objectives of SPRI 2023 Study on the Impact of Women in Industrial Competitiveness  </vt:lpstr>
      <vt:lpstr>Methodology</vt:lpstr>
      <vt:lpstr>Methodology: the sample of the survey</vt:lpstr>
      <vt:lpstr>The Competitiveness and Equality Indexes</vt:lpstr>
      <vt:lpstr>Agenda</vt:lpstr>
      <vt:lpstr>Presentación de PowerPoint</vt:lpstr>
      <vt:lpstr>The survey confirms that the most egalitarian Basque companies are more competitive than the least egalitarian</vt:lpstr>
      <vt:lpstr>The most egalitarian companies have grown more than the least egalitarian (more than 10% during the ’19-’21 period)</vt:lpstr>
      <vt:lpstr>The most egalitarian companies show a level of R&amp;D intensity significantly higher than the least egalitarian </vt:lpstr>
      <vt:lpstr>Presentación de PowerPoint</vt:lpstr>
      <vt:lpstr>Key messages</vt:lpstr>
      <vt:lpstr>Presentación de PowerPoint</vt:lpstr>
      <vt:lpstr>The survey confirms that the most competitive Basque companies are more egalitarian than the least competitive</vt:lpstr>
      <vt:lpstr> Most competitive companies have more gender-balanced departments</vt:lpstr>
      <vt:lpstr>Most competitive companies have more gender-balanced structure by role/position </vt:lpstr>
      <vt:lpstr>Most competitive companies apply more work-life balance policies more efficiently</vt:lpstr>
      <vt:lpstr>Presentación de PowerPoint</vt:lpstr>
      <vt:lpstr>Key messages</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Ufficio</dc:creator>
  <cp:lastModifiedBy>Larrea, Susana</cp:lastModifiedBy>
  <cp:revision>3</cp:revision>
  <cp:lastPrinted>2023-05-05T14:22:56Z</cp:lastPrinted>
  <dcterms:created xsi:type="dcterms:W3CDTF">2021-06-30T08:52:27Z</dcterms:created>
  <dcterms:modified xsi:type="dcterms:W3CDTF">2023-06-22T10:43:08Z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0x010100BC3D66B9DADC524F89E73C0623A6E8D1</vt:lpwstr>
  </property>
  <property fmtid="{D5CDD505-2E9C-101B-9397-08002B2CF9AE}" pid="3" name="MediaServiceImageTags">
    <vt:lpwstr/>
  </property>
</Properties>
</file>