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Default Extension="crdownload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118" r:id="rId1"/>
  </p:sldMasterIdLst>
  <p:notesMasterIdLst>
    <p:notesMasterId r:id="rId13"/>
  </p:notesMasterIdLst>
  <p:sldIdLst>
    <p:sldId id="256" r:id="rId2"/>
    <p:sldId id="258" r:id="rId3"/>
    <p:sldId id="273" r:id="rId4"/>
    <p:sldId id="314" r:id="rId5"/>
    <p:sldId id="317" r:id="rId6"/>
    <p:sldId id="302" r:id="rId7"/>
    <p:sldId id="318" r:id="rId8"/>
    <p:sldId id="319" r:id="rId9"/>
    <p:sldId id="320" r:id="rId10"/>
    <p:sldId id="321" r:id="rId11"/>
    <p:sldId id="322" r:id="rId12"/>
  </p:sldIdLst>
  <p:sldSz cx="9144000" cy="6858000" type="screen4x3"/>
  <p:notesSz cx="7099300" cy="10234613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7E9A"/>
    <a:srgbClr val="9FBBCD"/>
    <a:srgbClr val="6492AF"/>
    <a:srgbClr val="6492B0"/>
    <a:srgbClr val="336699"/>
    <a:srgbClr val="33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036" autoAdjust="0"/>
    <p:restoredTop sz="91696" autoAdjust="0"/>
  </p:normalViewPr>
  <p:slideViewPr>
    <p:cSldViewPr>
      <p:cViewPr varScale="1">
        <p:scale>
          <a:sx n="101" d="100"/>
          <a:sy n="101" d="100"/>
        </p:scale>
        <p:origin x="1056" y="7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00096E2-7C8E-4312-81A1-D83729D4F947}" type="doc">
      <dgm:prSet loTypeId="urn:microsoft.com/office/officeart/2009/layout/CircleArrowProcess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BABAA2F1-8CE4-468F-AEC3-8CE243EA3283}">
      <dgm:prSet phldrT="[Texto]" custT="1"/>
      <dgm:spPr/>
      <dgm:t>
        <a:bodyPr/>
        <a:lstStyle/>
        <a:p>
          <a:r>
            <a:rPr lang="es-ES" sz="1400" dirty="0"/>
            <a:t>CONSORTIUM AGREEMENT</a:t>
          </a:r>
        </a:p>
      </dgm:t>
    </dgm:pt>
    <dgm:pt modelId="{496DBBCB-101E-4EBC-ABE8-4C6064057610}" type="parTrans" cxnId="{A706D439-F67E-4A8C-B158-E09C0CB88ED2}">
      <dgm:prSet/>
      <dgm:spPr/>
      <dgm:t>
        <a:bodyPr/>
        <a:lstStyle/>
        <a:p>
          <a:endParaRPr lang="es-ES"/>
        </a:p>
      </dgm:t>
    </dgm:pt>
    <dgm:pt modelId="{0F41AB77-AF74-48E7-BAEE-B5F743F3E30B}" type="sibTrans" cxnId="{A706D439-F67E-4A8C-B158-E09C0CB88ED2}">
      <dgm:prSet/>
      <dgm:spPr/>
      <dgm:t>
        <a:bodyPr/>
        <a:lstStyle/>
        <a:p>
          <a:endParaRPr lang="es-ES"/>
        </a:p>
      </dgm:t>
    </dgm:pt>
    <dgm:pt modelId="{FA0D4691-7B8F-4F07-8605-C298B6EA895D}">
      <dgm:prSet phldrT="[Texto]" custT="1"/>
      <dgm:spPr/>
      <dgm:t>
        <a:bodyPr/>
        <a:lstStyle/>
        <a:p>
          <a:r>
            <a:rPr lang="es-ES" sz="1400" dirty="0"/>
            <a:t>C-ICE-BIOHYDRO</a:t>
          </a:r>
        </a:p>
      </dgm:t>
    </dgm:pt>
    <dgm:pt modelId="{E709C975-AD83-464B-BA85-4924F5DF2FE0}" type="parTrans" cxnId="{6D5B574E-2B70-4F0D-AC5F-7F09BB5C7630}">
      <dgm:prSet/>
      <dgm:spPr/>
      <dgm:t>
        <a:bodyPr/>
        <a:lstStyle/>
        <a:p>
          <a:endParaRPr lang="es-ES"/>
        </a:p>
      </dgm:t>
    </dgm:pt>
    <dgm:pt modelId="{08B1ADF5-831E-4D83-A99F-4C2E20874C8D}" type="sibTrans" cxnId="{6D5B574E-2B70-4F0D-AC5F-7F09BB5C7630}">
      <dgm:prSet/>
      <dgm:spPr/>
      <dgm:t>
        <a:bodyPr/>
        <a:lstStyle/>
        <a:p>
          <a:endParaRPr lang="es-ES"/>
        </a:p>
      </dgm:t>
    </dgm:pt>
    <dgm:pt modelId="{E8D05DF7-D7F3-461C-BA64-F1E8F00ABB36}">
      <dgm:prSet phldrT="[Texto]"/>
      <dgm:spPr/>
      <dgm:t>
        <a:bodyPr/>
        <a:lstStyle/>
        <a:p>
          <a:endParaRPr lang="es-ES" dirty="0"/>
        </a:p>
      </dgm:t>
    </dgm:pt>
    <dgm:pt modelId="{4C8DC9A0-3A2A-4CDE-8855-F07E13BBB2AC}" type="parTrans" cxnId="{FDA994B7-FBE0-41F0-9BF3-FF80B0CBFF35}">
      <dgm:prSet/>
      <dgm:spPr/>
      <dgm:t>
        <a:bodyPr/>
        <a:lstStyle/>
        <a:p>
          <a:endParaRPr lang="es-ES"/>
        </a:p>
      </dgm:t>
    </dgm:pt>
    <dgm:pt modelId="{48C4F969-51AB-4E32-8F97-1586448358D2}" type="sibTrans" cxnId="{FDA994B7-FBE0-41F0-9BF3-FF80B0CBFF35}">
      <dgm:prSet/>
      <dgm:spPr/>
      <dgm:t>
        <a:bodyPr/>
        <a:lstStyle/>
        <a:p>
          <a:endParaRPr lang="es-ES"/>
        </a:p>
      </dgm:t>
    </dgm:pt>
    <dgm:pt modelId="{43487250-0143-4809-9E71-CAB0696E2B51}" type="pres">
      <dgm:prSet presAssocID="{D00096E2-7C8E-4312-81A1-D83729D4F947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AF03E24F-D302-4CC9-93E3-D06C31279FA5}" type="pres">
      <dgm:prSet presAssocID="{BABAA2F1-8CE4-468F-AEC3-8CE243EA3283}" presName="Accent1" presStyleCnt="0"/>
      <dgm:spPr/>
    </dgm:pt>
    <dgm:pt modelId="{B213FD3A-94EE-4E7B-A912-A29A1FE95DF8}" type="pres">
      <dgm:prSet presAssocID="{BABAA2F1-8CE4-468F-AEC3-8CE243EA3283}" presName="Accent" presStyleLbl="node1" presStyleIdx="0" presStyleCnt="2"/>
      <dgm:spPr/>
    </dgm:pt>
    <dgm:pt modelId="{6569405B-76B5-4C5A-8206-2A6B32CD5FAB}" type="pres">
      <dgm:prSet presAssocID="{BABAA2F1-8CE4-468F-AEC3-8CE243EA3283}" presName="Parent1" presStyleLbl="revTx" presStyleIdx="0" presStyleCnt="3" custScaleX="127081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E74A436-7F4B-445E-8899-E2801ABFA0FB}" type="pres">
      <dgm:prSet presAssocID="{FA0D4691-7B8F-4F07-8605-C298B6EA895D}" presName="Accent2" presStyleCnt="0"/>
      <dgm:spPr/>
    </dgm:pt>
    <dgm:pt modelId="{635D3609-86B9-4034-9363-E3ED7AD264C7}" type="pres">
      <dgm:prSet presAssocID="{FA0D4691-7B8F-4F07-8605-C298B6EA895D}" presName="Accent" presStyleLbl="node1" presStyleIdx="1" presStyleCnt="2"/>
      <dgm:spPr/>
    </dgm:pt>
    <dgm:pt modelId="{EBD6CD9F-820D-471C-A66F-4D127A3B8807}" type="pres">
      <dgm:prSet presAssocID="{FA0D4691-7B8F-4F07-8605-C298B6EA895D}" presName="Child2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B7B5299-1480-468F-95D9-2C5CC91B4B4C}" type="pres">
      <dgm:prSet presAssocID="{FA0D4691-7B8F-4F07-8605-C298B6EA895D}" presName="Parent2" presStyleLbl="revTx" presStyleIdx="2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AB9E85BA-F7C2-4F65-A593-A09D062B1462}" type="presOf" srcId="{BABAA2F1-8CE4-468F-AEC3-8CE243EA3283}" destId="{6569405B-76B5-4C5A-8206-2A6B32CD5FAB}" srcOrd="0" destOrd="0" presId="urn:microsoft.com/office/officeart/2009/layout/CircleArrowProcess"/>
    <dgm:cxn modelId="{FDA994B7-FBE0-41F0-9BF3-FF80B0CBFF35}" srcId="{FA0D4691-7B8F-4F07-8605-C298B6EA895D}" destId="{E8D05DF7-D7F3-461C-BA64-F1E8F00ABB36}" srcOrd="0" destOrd="0" parTransId="{4C8DC9A0-3A2A-4CDE-8855-F07E13BBB2AC}" sibTransId="{48C4F969-51AB-4E32-8F97-1586448358D2}"/>
    <dgm:cxn modelId="{F647C8B0-AFF5-430D-A520-F5752B1AE566}" type="presOf" srcId="{E8D05DF7-D7F3-461C-BA64-F1E8F00ABB36}" destId="{EBD6CD9F-820D-471C-A66F-4D127A3B8807}" srcOrd="0" destOrd="0" presId="urn:microsoft.com/office/officeart/2009/layout/CircleArrowProcess"/>
    <dgm:cxn modelId="{56F1AF90-B83D-4820-902A-852BF1F63241}" type="presOf" srcId="{FA0D4691-7B8F-4F07-8605-C298B6EA895D}" destId="{6B7B5299-1480-468F-95D9-2C5CC91B4B4C}" srcOrd="0" destOrd="0" presId="urn:microsoft.com/office/officeart/2009/layout/CircleArrowProcess"/>
    <dgm:cxn modelId="{B6A4F3F6-A1E1-409D-8BE6-9C49E2738E6E}" type="presOf" srcId="{D00096E2-7C8E-4312-81A1-D83729D4F947}" destId="{43487250-0143-4809-9E71-CAB0696E2B51}" srcOrd="0" destOrd="0" presId="urn:microsoft.com/office/officeart/2009/layout/CircleArrowProcess"/>
    <dgm:cxn modelId="{6D5B574E-2B70-4F0D-AC5F-7F09BB5C7630}" srcId="{D00096E2-7C8E-4312-81A1-D83729D4F947}" destId="{FA0D4691-7B8F-4F07-8605-C298B6EA895D}" srcOrd="1" destOrd="0" parTransId="{E709C975-AD83-464B-BA85-4924F5DF2FE0}" sibTransId="{08B1ADF5-831E-4D83-A99F-4C2E20874C8D}"/>
    <dgm:cxn modelId="{A706D439-F67E-4A8C-B158-E09C0CB88ED2}" srcId="{D00096E2-7C8E-4312-81A1-D83729D4F947}" destId="{BABAA2F1-8CE4-468F-AEC3-8CE243EA3283}" srcOrd="0" destOrd="0" parTransId="{496DBBCB-101E-4EBC-ABE8-4C6064057610}" sibTransId="{0F41AB77-AF74-48E7-BAEE-B5F743F3E30B}"/>
    <dgm:cxn modelId="{85BDAD42-9570-403E-BEBC-8F7D30837C93}" type="presParOf" srcId="{43487250-0143-4809-9E71-CAB0696E2B51}" destId="{AF03E24F-D302-4CC9-93E3-D06C31279FA5}" srcOrd="0" destOrd="0" presId="urn:microsoft.com/office/officeart/2009/layout/CircleArrowProcess"/>
    <dgm:cxn modelId="{0F7D92A0-7AC4-4CE4-BEA4-877005E184AA}" type="presParOf" srcId="{AF03E24F-D302-4CC9-93E3-D06C31279FA5}" destId="{B213FD3A-94EE-4E7B-A912-A29A1FE95DF8}" srcOrd="0" destOrd="0" presId="urn:microsoft.com/office/officeart/2009/layout/CircleArrowProcess"/>
    <dgm:cxn modelId="{12C6CF77-1CEA-47D4-A933-1DE9C2B8690C}" type="presParOf" srcId="{43487250-0143-4809-9E71-CAB0696E2B51}" destId="{6569405B-76B5-4C5A-8206-2A6B32CD5FAB}" srcOrd="1" destOrd="0" presId="urn:microsoft.com/office/officeart/2009/layout/CircleArrowProcess"/>
    <dgm:cxn modelId="{864CDFD9-D8F8-410F-9C67-722F46C905DF}" type="presParOf" srcId="{43487250-0143-4809-9E71-CAB0696E2B51}" destId="{0E74A436-7F4B-445E-8899-E2801ABFA0FB}" srcOrd="2" destOrd="0" presId="urn:microsoft.com/office/officeart/2009/layout/CircleArrowProcess"/>
    <dgm:cxn modelId="{CBDD07B7-89CD-46DB-948A-7E99E05A07E5}" type="presParOf" srcId="{0E74A436-7F4B-445E-8899-E2801ABFA0FB}" destId="{635D3609-86B9-4034-9363-E3ED7AD264C7}" srcOrd="0" destOrd="0" presId="urn:microsoft.com/office/officeart/2009/layout/CircleArrowProcess"/>
    <dgm:cxn modelId="{19CBACE0-588C-4C11-8735-E5B926A62AD4}" type="presParOf" srcId="{43487250-0143-4809-9E71-CAB0696E2B51}" destId="{EBD6CD9F-820D-471C-A66F-4D127A3B8807}" srcOrd="3" destOrd="0" presId="urn:microsoft.com/office/officeart/2009/layout/CircleArrowProcess"/>
    <dgm:cxn modelId="{9EC61ADC-8DF0-4B8B-BDD4-8597E7636B44}" type="presParOf" srcId="{43487250-0143-4809-9E71-CAB0696E2B51}" destId="{6B7B5299-1480-468F-95D9-2C5CC91B4B4C}" srcOrd="4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793E118-D99B-4CE3-A749-46BC5BC19EDF}" type="doc">
      <dgm:prSet loTypeId="urn:microsoft.com/office/officeart/2005/8/layout/radial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6382CEA7-F533-4D9F-8117-B28C0932BACD}">
      <dgm:prSet phldrT="[Texto]"/>
      <dgm:spPr/>
      <dgm:t>
        <a:bodyPr/>
        <a:lstStyle/>
        <a:p>
          <a:r>
            <a:rPr lang="es-ES" dirty="0"/>
            <a:t>C-ICE -BIOHYDRO</a:t>
          </a:r>
        </a:p>
      </dgm:t>
    </dgm:pt>
    <dgm:pt modelId="{9BF6F822-D7C9-4E7D-B143-66E0C07A8EED}" type="parTrans" cxnId="{AB16F81B-44D3-4ABC-ADD4-3B6191A06F2F}">
      <dgm:prSet/>
      <dgm:spPr/>
      <dgm:t>
        <a:bodyPr/>
        <a:lstStyle/>
        <a:p>
          <a:endParaRPr lang="es-ES"/>
        </a:p>
      </dgm:t>
    </dgm:pt>
    <dgm:pt modelId="{7DC4BC24-0B89-4EE8-8D7C-C3DC92B767E2}" type="sibTrans" cxnId="{AB16F81B-44D3-4ABC-ADD4-3B6191A06F2F}">
      <dgm:prSet/>
      <dgm:spPr/>
      <dgm:t>
        <a:bodyPr/>
        <a:lstStyle/>
        <a:p>
          <a:endParaRPr lang="es-ES"/>
        </a:p>
      </dgm:t>
    </dgm:pt>
    <dgm:pt modelId="{A2EDAF71-FA2D-465E-B1D9-BA7D54DEFE6B}">
      <dgm:prSet phldrT="[Texto]" custT="1"/>
      <dgm:spPr/>
      <dgm:t>
        <a:bodyPr/>
        <a:lstStyle/>
        <a:p>
          <a:r>
            <a:rPr lang="en-GB" sz="1600" dirty="0"/>
            <a:t>CERAMIC INTERNAL COMBUSTION ENGINE </a:t>
          </a:r>
          <a:endParaRPr lang="es-ES" sz="1600" dirty="0"/>
        </a:p>
      </dgm:t>
    </dgm:pt>
    <dgm:pt modelId="{5269074B-69A5-4E58-8D7E-E09179FF3E9B}" type="parTrans" cxnId="{EFA11BD2-941D-4593-8A7F-78125D011DA5}">
      <dgm:prSet/>
      <dgm:spPr/>
      <dgm:t>
        <a:bodyPr/>
        <a:lstStyle/>
        <a:p>
          <a:endParaRPr lang="es-ES"/>
        </a:p>
      </dgm:t>
    </dgm:pt>
    <dgm:pt modelId="{7F0E234B-78D7-4A10-9C0F-2522B6C09C2E}" type="sibTrans" cxnId="{EFA11BD2-941D-4593-8A7F-78125D011DA5}">
      <dgm:prSet/>
      <dgm:spPr/>
      <dgm:t>
        <a:bodyPr/>
        <a:lstStyle/>
        <a:p>
          <a:endParaRPr lang="es-ES"/>
        </a:p>
      </dgm:t>
    </dgm:pt>
    <dgm:pt modelId="{494919DC-7AFE-40F1-B2C8-1C72189CED7F}">
      <dgm:prSet phldrT="[Texto]" custT="1"/>
      <dgm:spPr/>
      <dgm:t>
        <a:bodyPr/>
        <a:lstStyle/>
        <a:p>
          <a:r>
            <a:rPr lang="es-ES" sz="1600" dirty="0"/>
            <a:t>BIOHYDROGAS</a:t>
          </a:r>
        </a:p>
      </dgm:t>
    </dgm:pt>
    <dgm:pt modelId="{DABD9D5B-2F94-41EC-92C1-92C644808F5C}" type="sibTrans" cxnId="{68EF8FD5-EE34-4A4D-94A0-5E52465D4E8B}">
      <dgm:prSet/>
      <dgm:spPr/>
      <dgm:t>
        <a:bodyPr/>
        <a:lstStyle/>
        <a:p>
          <a:endParaRPr lang="es-ES"/>
        </a:p>
      </dgm:t>
    </dgm:pt>
    <dgm:pt modelId="{6298E61F-31AE-4C9D-A540-4DE1706F3E85}" type="parTrans" cxnId="{68EF8FD5-EE34-4A4D-94A0-5E52465D4E8B}">
      <dgm:prSet/>
      <dgm:spPr/>
      <dgm:t>
        <a:bodyPr/>
        <a:lstStyle/>
        <a:p>
          <a:endParaRPr lang="es-ES"/>
        </a:p>
      </dgm:t>
    </dgm:pt>
    <dgm:pt modelId="{BBF49B46-6032-4F4B-B442-C78E9A3F8797}" type="pres">
      <dgm:prSet presAssocID="{4793E118-D99B-4CE3-A749-46BC5BC19EDF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0391B809-7927-46EE-A50E-69AB8922D325}" type="pres">
      <dgm:prSet presAssocID="{4793E118-D99B-4CE3-A749-46BC5BC19EDF}" presName="radial" presStyleCnt="0">
        <dgm:presLayoutVars>
          <dgm:animLvl val="ctr"/>
        </dgm:presLayoutVars>
      </dgm:prSet>
      <dgm:spPr/>
    </dgm:pt>
    <dgm:pt modelId="{764EEC45-6646-4A65-B413-D1A6CB3384CF}" type="pres">
      <dgm:prSet presAssocID="{6382CEA7-F533-4D9F-8117-B28C0932BACD}" presName="centerShape" presStyleLbl="vennNode1" presStyleIdx="0" presStyleCnt="3" custScaleX="369468" custScaleY="217550" custLinFactNeighborX="4520" custLinFactNeighborY="-13021"/>
      <dgm:spPr/>
      <dgm:t>
        <a:bodyPr/>
        <a:lstStyle/>
        <a:p>
          <a:endParaRPr lang="es-ES"/>
        </a:p>
      </dgm:t>
    </dgm:pt>
    <dgm:pt modelId="{0C7EAA54-4807-4441-952D-FFE895CB55CB}" type="pres">
      <dgm:prSet presAssocID="{494919DC-7AFE-40F1-B2C8-1C72189CED7F}" presName="node" presStyleLbl="vennNode1" presStyleIdx="1" presStyleCnt="3" custScaleX="403102" custScaleY="260827" custRadScaleRad="95006" custRadScaleInc="-7005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CEB8E3A-9EF3-42A0-BE55-CC11D8FACE40}" type="pres">
      <dgm:prSet presAssocID="{A2EDAF71-FA2D-465E-B1D9-BA7D54DEFE6B}" presName="node" presStyleLbl="vennNode1" presStyleIdx="2" presStyleCnt="3" custScaleX="422201" custScaleY="259969" custRadScaleRad="105402" custRadScaleInc="-3226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AB16F81B-44D3-4ABC-ADD4-3B6191A06F2F}" srcId="{4793E118-D99B-4CE3-A749-46BC5BC19EDF}" destId="{6382CEA7-F533-4D9F-8117-B28C0932BACD}" srcOrd="0" destOrd="0" parTransId="{9BF6F822-D7C9-4E7D-B143-66E0C07A8EED}" sibTransId="{7DC4BC24-0B89-4EE8-8D7C-C3DC92B767E2}"/>
    <dgm:cxn modelId="{EFA11BD2-941D-4593-8A7F-78125D011DA5}" srcId="{6382CEA7-F533-4D9F-8117-B28C0932BACD}" destId="{A2EDAF71-FA2D-465E-B1D9-BA7D54DEFE6B}" srcOrd="1" destOrd="0" parTransId="{5269074B-69A5-4E58-8D7E-E09179FF3E9B}" sibTransId="{7F0E234B-78D7-4A10-9C0F-2522B6C09C2E}"/>
    <dgm:cxn modelId="{BDF0B88E-5968-4C97-9E91-644BFF961F05}" type="presOf" srcId="{A2EDAF71-FA2D-465E-B1D9-BA7D54DEFE6B}" destId="{ECEB8E3A-9EF3-42A0-BE55-CC11D8FACE40}" srcOrd="0" destOrd="0" presId="urn:microsoft.com/office/officeart/2005/8/layout/radial3"/>
    <dgm:cxn modelId="{68EF8FD5-EE34-4A4D-94A0-5E52465D4E8B}" srcId="{6382CEA7-F533-4D9F-8117-B28C0932BACD}" destId="{494919DC-7AFE-40F1-B2C8-1C72189CED7F}" srcOrd="0" destOrd="0" parTransId="{6298E61F-31AE-4C9D-A540-4DE1706F3E85}" sibTransId="{DABD9D5B-2F94-41EC-92C1-92C644808F5C}"/>
    <dgm:cxn modelId="{8C70E0B6-6FC3-4C55-877D-8107452F5D67}" type="presOf" srcId="{494919DC-7AFE-40F1-B2C8-1C72189CED7F}" destId="{0C7EAA54-4807-4441-952D-FFE895CB55CB}" srcOrd="0" destOrd="0" presId="urn:microsoft.com/office/officeart/2005/8/layout/radial3"/>
    <dgm:cxn modelId="{56BDF4BF-AFA2-4177-9392-ADAA41EC3AE9}" type="presOf" srcId="{4793E118-D99B-4CE3-A749-46BC5BC19EDF}" destId="{BBF49B46-6032-4F4B-B442-C78E9A3F8797}" srcOrd="0" destOrd="0" presId="urn:microsoft.com/office/officeart/2005/8/layout/radial3"/>
    <dgm:cxn modelId="{F9545132-F9E0-49EA-BEBD-CAF0A81AA4D3}" type="presOf" srcId="{6382CEA7-F533-4D9F-8117-B28C0932BACD}" destId="{764EEC45-6646-4A65-B413-D1A6CB3384CF}" srcOrd="0" destOrd="0" presId="urn:microsoft.com/office/officeart/2005/8/layout/radial3"/>
    <dgm:cxn modelId="{71A5C8D0-D56E-4119-AB2E-561368B8D29F}" type="presParOf" srcId="{BBF49B46-6032-4F4B-B442-C78E9A3F8797}" destId="{0391B809-7927-46EE-A50E-69AB8922D325}" srcOrd="0" destOrd="0" presId="urn:microsoft.com/office/officeart/2005/8/layout/radial3"/>
    <dgm:cxn modelId="{2D3BD71D-E9D1-4557-9558-0C527DC458E6}" type="presParOf" srcId="{0391B809-7927-46EE-A50E-69AB8922D325}" destId="{764EEC45-6646-4A65-B413-D1A6CB3384CF}" srcOrd="0" destOrd="0" presId="urn:microsoft.com/office/officeart/2005/8/layout/radial3"/>
    <dgm:cxn modelId="{CB911573-394C-420A-9A8C-30DD5BE5A499}" type="presParOf" srcId="{0391B809-7927-46EE-A50E-69AB8922D325}" destId="{0C7EAA54-4807-4441-952D-FFE895CB55CB}" srcOrd="1" destOrd="0" presId="urn:microsoft.com/office/officeart/2005/8/layout/radial3"/>
    <dgm:cxn modelId="{918765E3-EDF6-49DE-A55B-A137B2E42816}" type="presParOf" srcId="{0391B809-7927-46EE-A50E-69AB8922D325}" destId="{ECEB8E3A-9EF3-42A0-BE55-CC11D8FACE40}" srcOrd="2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13FD3A-94EE-4E7B-A912-A29A1FE95DF8}">
      <dsp:nvSpPr>
        <dsp:cNvPr id="0" name=""/>
        <dsp:cNvSpPr/>
      </dsp:nvSpPr>
      <dsp:spPr>
        <a:xfrm>
          <a:off x="780212" y="0"/>
          <a:ext cx="1957059" cy="1957115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69405B-76B5-4C5A-8206-2A6B32CD5FAB}">
      <dsp:nvSpPr>
        <dsp:cNvPr id="0" name=""/>
        <dsp:cNvSpPr/>
      </dsp:nvSpPr>
      <dsp:spPr>
        <a:xfrm>
          <a:off x="1064599" y="708555"/>
          <a:ext cx="1387578" cy="5458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/>
            <a:t>CONSORTIUM AGREEMENT</a:t>
          </a:r>
        </a:p>
      </dsp:txBody>
      <dsp:txXfrm>
        <a:off x="1064599" y="708555"/>
        <a:ext cx="1387578" cy="545878"/>
      </dsp:txXfrm>
    </dsp:sp>
    <dsp:sp modelId="{635D3609-86B9-4034-9363-E3ED7AD264C7}">
      <dsp:nvSpPr>
        <dsp:cNvPr id="0" name=""/>
        <dsp:cNvSpPr/>
      </dsp:nvSpPr>
      <dsp:spPr>
        <a:xfrm>
          <a:off x="376229" y="1254433"/>
          <a:ext cx="1681263" cy="1681974"/>
        </a:xfrm>
        <a:prstGeom prst="blockArc">
          <a:avLst>
            <a:gd name="adj1" fmla="val 0"/>
            <a:gd name="adj2" fmla="val 18900000"/>
            <a:gd name="adj3" fmla="val 127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D6CD9F-820D-471C-A66F-4D127A3B8807}">
      <dsp:nvSpPr>
        <dsp:cNvPr id="0" name=""/>
        <dsp:cNvSpPr/>
      </dsp:nvSpPr>
      <dsp:spPr>
        <a:xfrm>
          <a:off x="2199804" y="1719266"/>
          <a:ext cx="1173105" cy="7781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005" tIns="40005" rIns="40005" bIns="40005" numCol="1" spcCol="1270" anchor="ctr" anchorCtr="0">
          <a:noAutofit/>
        </a:bodyPr>
        <a:lstStyle/>
        <a:p>
          <a:pPr marL="285750" lvl="1" indent="-285750" algn="l" defTabSz="2178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4900" kern="1200" dirty="0"/>
        </a:p>
      </dsp:txBody>
      <dsp:txXfrm>
        <a:off x="2199804" y="1719266"/>
        <a:ext cx="1173105" cy="778148"/>
      </dsp:txXfrm>
    </dsp:sp>
    <dsp:sp modelId="{6B7B5299-1480-468F-95D9-2C5CC91B4B4C}">
      <dsp:nvSpPr>
        <dsp:cNvPr id="0" name=""/>
        <dsp:cNvSpPr/>
      </dsp:nvSpPr>
      <dsp:spPr>
        <a:xfrm>
          <a:off x="666503" y="1835255"/>
          <a:ext cx="1091885" cy="5458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/>
            <a:t>C-ICE-BIOHYDRO</a:t>
          </a:r>
        </a:p>
      </dsp:txBody>
      <dsp:txXfrm>
        <a:off x="666503" y="1835255"/>
        <a:ext cx="1091885" cy="54587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4EEC45-6646-4A65-B413-D1A6CB3384CF}">
      <dsp:nvSpPr>
        <dsp:cNvPr id="0" name=""/>
        <dsp:cNvSpPr/>
      </dsp:nvSpPr>
      <dsp:spPr>
        <a:xfrm>
          <a:off x="1357539" y="384354"/>
          <a:ext cx="4106047" cy="241772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4200" kern="1200" dirty="0"/>
            <a:t>C-ICE -BIOHYDRO</a:t>
          </a:r>
        </a:p>
      </dsp:txBody>
      <dsp:txXfrm>
        <a:off x="1958856" y="738421"/>
        <a:ext cx="2903413" cy="1709587"/>
      </dsp:txXfrm>
    </dsp:sp>
    <dsp:sp modelId="{0C7EAA54-4807-4441-952D-FFE895CB55CB}">
      <dsp:nvSpPr>
        <dsp:cNvPr id="0" name=""/>
        <dsp:cNvSpPr/>
      </dsp:nvSpPr>
      <dsp:spPr>
        <a:xfrm>
          <a:off x="767971" y="2324194"/>
          <a:ext cx="2239917" cy="144933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/>
            <a:t>BIOHYDROGAS</a:t>
          </a:r>
        </a:p>
      </dsp:txBody>
      <dsp:txXfrm>
        <a:off x="1095999" y="2536445"/>
        <a:ext cx="1583861" cy="1024836"/>
      </dsp:txXfrm>
    </dsp:sp>
    <dsp:sp modelId="{ECEB8E3A-9EF3-42A0-BE55-CC11D8FACE40}">
      <dsp:nvSpPr>
        <dsp:cNvPr id="0" name=""/>
        <dsp:cNvSpPr/>
      </dsp:nvSpPr>
      <dsp:spPr>
        <a:xfrm>
          <a:off x="3664597" y="2322364"/>
          <a:ext cx="2346045" cy="144457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/>
            <a:t>CERAMIC INTERNAL COMBUSTION ENGINE </a:t>
          </a:r>
          <a:endParaRPr lang="es-ES" sz="1600" kern="1200" dirty="0"/>
        </a:p>
      </dsp:txBody>
      <dsp:txXfrm>
        <a:off x="4008167" y="2533916"/>
        <a:ext cx="1658905" cy="10214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72A655A3-14BB-4251-871E-2319097E6B16}" type="datetimeFigureOut">
              <a:rPr lang="es-ES" smtClean="0"/>
              <a:t>21/11/2022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2150C606-A78C-4074-B775-716C32BC57D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127756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50C606-A78C-4074-B775-716C32BC57DE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191219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50C606-A78C-4074-B775-716C32BC57DE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569772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50C606-A78C-4074-B775-716C32BC57DE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657913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50C606-A78C-4074-B775-716C32BC57DE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411081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50C606-A78C-4074-B775-716C32BC57DE}" type="slidenum">
              <a:rPr lang="es-ES" smtClean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282312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50C606-A78C-4074-B775-716C32BC57DE}" type="slidenum">
              <a:rPr lang="es-ES" smtClean="0"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613537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50C606-A78C-4074-B775-716C32BC57DE}" type="slidenum">
              <a:rPr lang="es-ES" smtClean="0"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339807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50C606-A78C-4074-B775-716C32BC57DE}" type="slidenum">
              <a:rPr lang="es-ES" smtClean="0"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785175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67110-2357-491D-BD90-EB3152958404}" type="datetime1">
              <a:rPr lang="es-ES" smtClean="0"/>
              <a:t>21/11/2022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pasión por ingeniar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79EEA-D0F4-4F14-9745-6115F8FDAAD5}" type="datetime1">
              <a:rPr lang="es-ES" smtClean="0"/>
              <a:t>21/11/2022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pasión por ingeniar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315D1-B129-4863-AF61-BD554CD8CFF5}" type="datetime1">
              <a:rPr lang="es-ES" smtClean="0"/>
              <a:t>21/11/2022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pasión por ingeniar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1EA0D-295E-4849-8EAB-4300A66068A6}" type="datetime1">
              <a:rPr lang="es-ES" smtClean="0"/>
              <a:t>21/11/2022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pasión por ingeniar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B3009-A550-4630-A30C-202E7DCFCE6E}" type="datetime1">
              <a:rPr lang="es-ES" smtClean="0"/>
              <a:t>21/11/2022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pasión por ingeniar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0B8DF-DB67-4DFC-ADC0-1F32F6E4CFDC}" type="datetime1">
              <a:rPr lang="es-ES" smtClean="0"/>
              <a:t>21/11/2022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pasión por ingeniar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E71B3-32C7-4ED3-A439-50274D857615}" type="datetime1">
              <a:rPr lang="es-ES" smtClean="0"/>
              <a:t>21/11/2022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pasión por ingeniar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7508D-DFD9-4B8A-AF44-BABA3C2FF549}" type="datetime1">
              <a:rPr lang="es-ES" smtClean="0"/>
              <a:t>21/11/2022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pasión por ingeniar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63C9D-E96D-488E-A478-574D977AED0C}" type="datetime1">
              <a:rPr lang="es-ES" smtClean="0"/>
              <a:t>21/11/2022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pasión por ingeniar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80C7C-37AB-4B60-8605-4689AAAC4ADD}" type="datetime1">
              <a:rPr lang="es-ES" smtClean="0"/>
              <a:t>21/11/2022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pasión por ingeniar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8D8D1-26D9-4D89-B8F9-1542162D9E20}" type="datetime1">
              <a:rPr lang="es-ES" smtClean="0"/>
              <a:t>21/11/2022</a:t>
            </a:fld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s-ES"/>
              <a:t>pasión por ingeniar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r>
              <a:rPr lang="es-ES"/>
              <a:t>pasión por ingeniar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8A9A2DAB-4CBE-4EE6-826E-B2E49B59BEC4}" type="datetime1">
              <a:rPr lang="es-ES" smtClean="0"/>
              <a:t>21/11/2022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20" r:id="rId2"/>
    <p:sldLayoutId id="2147484121" r:id="rId3"/>
    <p:sldLayoutId id="2147484122" r:id="rId4"/>
    <p:sldLayoutId id="2147484123" r:id="rId5"/>
    <p:sldLayoutId id="2147484124" r:id="rId6"/>
    <p:sldLayoutId id="2147484125" r:id="rId7"/>
    <p:sldLayoutId id="2147484126" r:id="rId8"/>
    <p:sldLayoutId id="2147484127" r:id="rId9"/>
    <p:sldLayoutId id="2147484128" r:id="rId10"/>
    <p:sldLayoutId id="2147484129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tiff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tiff"/><Relationship Id="rId4" Type="http://schemas.openxmlformats.org/officeDocument/2006/relationships/image" Target="../media/image3.tiff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29.jpeg"/><Relationship Id="rId3" Type="http://schemas.openxmlformats.org/officeDocument/2006/relationships/image" Target="../media/image5.png"/><Relationship Id="rId7" Type="http://schemas.openxmlformats.org/officeDocument/2006/relationships/image" Target="../media/image38.png"/><Relationship Id="rId12" Type="http://schemas.openxmlformats.org/officeDocument/2006/relationships/image" Target="../media/image43.sv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0.jpg"/><Relationship Id="rId11" Type="http://schemas.openxmlformats.org/officeDocument/2006/relationships/image" Target="../media/image40.png"/><Relationship Id="rId5" Type="http://schemas.openxmlformats.org/officeDocument/2006/relationships/image" Target="../media/image37.png"/><Relationship Id="rId10" Type="http://schemas.openxmlformats.org/officeDocument/2006/relationships/image" Target="../media/image41.svg"/><Relationship Id="rId4" Type="http://schemas.openxmlformats.org/officeDocument/2006/relationships/image" Target="../media/image36.jpeg"/><Relationship Id="rId14" Type="http://schemas.openxmlformats.org/officeDocument/2006/relationships/image" Target="../media/image4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tiff"/><Relationship Id="rId5" Type="http://schemas.openxmlformats.org/officeDocument/2006/relationships/image" Target="../media/image43.tiff"/><Relationship Id="rId4" Type="http://schemas.openxmlformats.org/officeDocument/2006/relationships/image" Target="../media/image42.tif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9.jp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11" Type="http://schemas.openxmlformats.org/officeDocument/2006/relationships/image" Target="../media/image16.png"/><Relationship Id="rId5" Type="http://schemas.openxmlformats.org/officeDocument/2006/relationships/image" Target="../media/image11.jpg"/><Relationship Id="rId10" Type="http://schemas.openxmlformats.org/officeDocument/2006/relationships/image" Target="../media/image15.png"/><Relationship Id="rId4" Type="http://schemas.openxmlformats.org/officeDocument/2006/relationships/image" Target="../media/image10.jpg"/><Relationship Id="rId9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g"/><Relationship Id="rId3" Type="http://schemas.openxmlformats.org/officeDocument/2006/relationships/image" Target="../media/image18.jpg"/><Relationship Id="rId7" Type="http://schemas.openxmlformats.org/officeDocument/2006/relationships/image" Target="../media/image21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11" Type="http://schemas.openxmlformats.org/officeDocument/2006/relationships/image" Target="../media/image25.png"/><Relationship Id="rId5" Type="http://schemas.openxmlformats.org/officeDocument/2006/relationships/image" Target="../media/image20.jpg"/><Relationship Id="rId10" Type="http://schemas.openxmlformats.org/officeDocument/2006/relationships/image" Target="../media/image24.jpg"/><Relationship Id="rId4" Type="http://schemas.openxmlformats.org/officeDocument/2006/relationships/image" Target="../media/image19.jpg"/><Relationship Id="rId9" Type="http://schemas.openxmlformats.org/officeDocument/2006/relationships/image" Target="../media/image2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crdownload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.jpe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0.jpg"/><Relationship Id="rId7" Type="http://schemas.openxmlformats.org/officeDocument/2006/relationships/diagramColors" Target="../diagrams/colors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10" Type="http://schemas.openxmlformats.org/officeDocument/2006/relationships/image" Target="../media/image31.png"/><Relationship Id="rId4" Type="http://schemas.openxmlformats.org/officeDocument/2006/relationships/diagramData" Target="../diagrams/data1.xml"/><Relationship Id="rId9" Type="http://schemas.openxmlformats.org/officeDocument/2006/relationships/image" Target="../media/image2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3.jpeg"/><Relationship Id="rId4" Type="http://schemas.openxmlformats.org/officeDocument/2006/relationships/image" Target="../media/image3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4.jpe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10" Type="http://schemas.openxmlformats.org/officeDocument/2006/relationships/image" Target="../media/image35.png"/><Relationship Id="rId4" Type="http://schemas.openxmlformats.org/officeDocument/2006/relationships/diagramData" Target="../diagrams/data2.xml"/><Relationship Id="rId9" Type="http://schemas.openxmlformats.org/officeDocument/2006/relationships/image" Target="../media/image3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17 Rectángulo"/>
          <p:cNvSpPr/>
          <p:nvPr/>
        </p:nvSpPr>
        <p:spPr>
          <a:xfrm>
            <a:off x="0" y="5483358"/>
            <a:ext cx="8460432" cy="68194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73513" y="5301208"/>
            <a:ext cx="7543800" cy="720080"/>
          </a:xfrm>
        </p:spPr>
        <p:txBody>
          <a:bodyPr/>
          <a:lstStyle/>
          <a:p>
            <a:r>
              <a:rPr lang="en-US" sz="2400" spc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engineering &amp; consultancy</a:t>
            </a:r>
          </a:p>
        </p:txBody>
      </p:sp>
      <p:pic>
        <p:nvPicPr>
          <p:cNvPr id="12" name="11 Imagen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835" b="12390"/>
          <a:stretch/>
        </p:blipFill>
        <p:spPr>
          <a:xfrm>
            <a:off x="1403648" y="1097982"/>
            <a:ext cx="1872208" cy="1754954"/>
          </a:xfrm>
          <a:prstGeom prst="rect">
            <a:avLst/>
          </a:prstGeom>
          <a:effectLst/>
        </p:spPr>
      </p:pic>
      <p:grpSp>
        <p:nvGrpSpPr>
          <p:cNvPr id="15" name="14 Grupo"/>
          <p:cNvGrpSpPr/>
          <p:nvPr/>
        </p:nvGrpSpPr>
        <p:grpSpPr>
          <a:xfrm>
            <a:off x="770232" y="2940964"/>
            <a:ext cx="5457952" cy="1352132"/>
            <a:chOff x="755576" y="2446916"/>
            <a:chExt cx="5025904" cy="1223043"/>
          </a:xfrm>
        </p:grpSpPr>
        <p:pic>
          <p:nvPicPr>
            <p:cNvPr id="19" name="18 Imagen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388" t="16349" b="22050"/>
            <a:stretch/>
          </p:blipFill>
          <p:spPr>
            <a:xfrm>
              <a:off x="755576" y="2446916"/>
              <a:ext cx="5025904" cy="958380"/>
            </a:xfrm>
            <a:prstGeom prst="rect">
              <a:avLst/>
            </a:prstGeom>
            <a:effectLst/>
          </p:spPr>
        </p:pic>
        <p:pic>
          <p:nvPicPr>
            <p:cNvPr id="13" name="12 Imagen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838" t="77824"/>
            <a:stretch/>
          </p:blipFill>
          <p:spPr>
            <a:xfrm>
              <a:off x="3988365" y="3339083"/>
              <a:ext cx="1771783" cy="330876"/>
            </a:xfrm>
            <a:prstGeom prst="rect">
              <a:avLst/>
            </a:prstGeom>
            <a:effectLst/>
          </p:spPr>
        </p:pic>
      </p:grpSp>
      <p:pic>
        <p:nvPicPr>
          <p:cNvPr id="14" name="11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432" y="5525439"/>
            <a:ext cx="662281" cy="620688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="" xmlns:a16="http://schemas.microsoft.com/office/drawing/2014/main" id="{BC022263-3E2B-672E-046B-9127834C676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61272" y="5301208"/>
            <a:ext cx="590525" cy="1030765"/>
          </a:xfrm>
          <a:prstGeom prst="roundRect">
            <a:avLst>
              <a:gd name="adj" fmla="val 167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Imagen 7">
            <a:extLst>
              <a:ext uri="{FF2B5EF4-FFF2-40B4-BE49-F238E27FC236}">
                <a16:creationId xmlns="" xmlns:a16="http://schemas.microsoft.com/office/drawing/2014/main" id="{8D243334-1A32-BF23-E5ED-7057654EE6C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21550" y="5281889"/>
            <a:ext cx="594061" cy="1044000"/>
          </a:xfrm>
          <a:prstGeom prst="roundRect">
            <a:avLst>
              <a:gd name="adj" fmla="val 17043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Imagen 9">
            <a:extLst>
              <a:ext uri="{FF2B5EF4-FFF2-40B4-BE49-F238E27FC236}">
                <a16:creationId xmlns="" xmlns:a16="http://schemas.microsoft.com/office/drawing/2014/main" id="{2F8FDE6C-EBAA-78CE-9DE1-F3D43FC94A8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89382" y="5280372"/>
            <a:ext cx="597944" cy="1045517"/>
          </a:xfrm>
          <a:prstGeom prst="roundRect">
            <a:avLst>
              <a:gd name="adj" fmla="val 17043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008526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Rectángulo"/>
          <p:cNvSpPr/>
          <p:nvPr/>
        </p:nvSpPr>
        <p:spPr>
          <a:xfrm>
            <a:off x="0" y="5517232"/>
            <a:ext cx="8460432" cy="68194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5572968"/>
            <a:ext cx="7659687" cy="1168400"/>
          </a:xfrm>
        </p:spPr>
        <p:txBody>
          <a:bodyPr/>
          <a:lstStyle/>
          <a:p>
            <a:r>
              <a:rPr lang="es-E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IMPACT FOR MAGNA DEA</a:t>
            </a:r>
            <a:br>
              <a:rPr lang="es-E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s-E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3 Marcador de pie de página"/>
          <p:cNvSpPr txBox="1">
            <a:spLocks/>
          </p:cNvSpPr>
          <p:nvPr/>
        </p:nvSpPr>
        <p:spPr>
          <a:xfrm rot="16200000">
            <a:off x="7999485" y="3102103"/>
            <a:ext cx="1584175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algn="r">
              <a:defRPr sz="1200" spc="300">
                <a:solidFill>
                  <a:srgbClr val="6492B0"/>
                </a:solidFill>
              </a:defRPr>
            </a:lvl1pPr>
          </a:lstStyle>
          <a:p>
            <a:r>
              <a:rPr lang="es-ES" dirty="0"/>
              <a:t>magna dea</a:t>
            </a:r>
          </a:p>
        </p:txBody>
      </p:sp>
      <p:pic>
        <p:nvPicPr>
          <p:cNvPr id="14" name="13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432" y="5525439"/>
            <a:ext cx="662281" cy="620688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="" xmlns:a16="http://schemas.microsoft.com/office/drawing/2014/main" id="{B81B2204-3E81-6959-48E1-BBE73F1F0EE3}"/>
              </a:ext>
            </a:extLst>
          </p:cNvPr>
          <p:cNvSpPr txBox="1"/>
          <p:nvPr/>
        </p:nvSpPr>
        <p:spPr>
          <a:xfrm>
            <a:off x="4716016" y="6372036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dirty="0"/>
              <a:t>Know-how &amp; </a:t>
            </a:r>
            <a:r>
              <a:rPr lang="es-ES" dirty="0" err="1"/>
              <a:t>visibility</a:t>
            </a:r>
            <a:endParaRPr lang="es-ES" dirty="0"/>
          </a:p>
        </p:txBody>
      </p:sp>
      <p:pic>
        <p:nvPicPr>
          <p:cNvPr id="12" name="Imagen 11">
            <a:extLst>
              <a:ext uri="{FF2B5EF4-FFF2-40B4-BE49-F238E27FC236}">
                <a16:creationId xmlns="" xmlns:a16="http://schemas.microsoft.com/office/drawing/2014/main" id="{FC538BC4-44BB-AB17-C66C-F08BDF61F81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46" b="17227"/>
          <a:stretch/>
        </p:blipFill>
        <p:spPr>
          <a:xfrm>
            <a:off x="4977144" y="2880419"/>
            <a:ext cx="1584177" cy="516714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="" xmlns:a16="http://schemas.microsoft.com/office/drawing/2014/main" id="{09EA2807-7891-225B-223B-5286B5FF284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224" y="706346"/>
            <a:ext cx="740267" cy="740267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="" xmlns:a16="http://schemas.microsoft.com/office/drawing/2014/main" id="{2E8BAB8B-A6D3-FEC5-E544-DA39369A29F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5523" y="2283073"/>
            <a:ext cx="1194693" cy="1194693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="" xmlns:a16="http://schemas.microsoft.com/office/drawing/2014/main" id="{3F1BB12F-DDDE-B9DF-72DF-0CE9093AD13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3978646"/>
            <a:ext cx="2061333" cy="1123177"/>
          </a:xfrm>
          <a:prstGeom prst="rect">
            <a:avLst/>
          </a:prstGeom>
        </p:spPr>
      </p:pic>
      <p:pic>
        <p:nvPicPr>
          <p:cNvPr id="9" name="Gráfico 8" descr="Red">
            <a:extLst>
              <a:ext uri="{FF2B5EF4-FFF2-40B4-BE49-F238E27FC236}">
                <a16:creationId xmlns="" xmlns:a16="http://schemas.microsoft.com/office/drawing/2014/main" id="{060E5934-2EF2-6BCD-CCEE-CCC0F787B44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92671" y="2479661"/>
            <a:ext cx="914400" cy="914400"/>
          </a:xfrm>
          <a:prstGeom prst="rect">
            <a:avLst/>
          </a:prstGeom>
        </p:spPr>
      </p:pic>
      <p:pic>
        <p:nvPicPr>
          <p:cNvPr id="23" name="Gráfico 22" descr="Podcast">
            <a:extLst>
              <a:ext uri="{FF2B5EF4-FFF2-40B4-BE49-F238E27FC236}">
                <a16:creationId xmlns="" xmlns:a16="http://schemas.microsoft.com/office/drawing/2014/main" id="{C1B1CF2C-2FF1-DFA5-B5B2-35A77BC4DBE9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22313" y="4187423"/>
            <a:ext cx="914400" cy="914400"/>
          </a:xfrm>
          <a:prstGeom prst="rect">
            <a:avLst/>
          </a:prstGeom>
        </p:spPr>
      </p:pic>
      <p:pic>
        <p:nvPicPr>
          <p:cNvPr id="24" name="0 Imagen">
            <a:extLst>
              <a:ext uri="{FF2B5EF4-FFF2-40B4-BE49-F238E27FC236}">
                <a16:creationId xmlns="" xmlns:a16="http://schemas.microsoft.com/office/drawing/2014/main" id="{40B69079-5231-8008-F1C6-5A14695B5D23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658822"/>
            <a:ext cx="5040560" cy="949897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14"/>
          <a:srcRect l="9728" t="-1750" r="7298"/>
          <a:stretch/>
        </p:blipFill>
        <p:spPr>
          <a:xfrm>
            <a:off x="4932040" y="3861048"/>
            <a:ext cx="3240360" cy="1192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592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3 Marcador de pie de página"/>
          <p:cNvSpPr txBox="1">
            <a:spLocks/>
          </p:cNvSpPr>
          <p:nvPr/>
        </p:nvSpPr>
        <p:spPr>
          <a:xfrm rot="16200000">
            <a:off x="7999485" y="3102103"/>
            <a:ext cx="1584175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algn="r">
              <a:defRPr sz="1200" spc="300">
                <a:solidFill>
                  <a:srgbClr val="6492B0"/>
                </a:solidFill>
              </a:defRPr>
            </a:lvl1pPr>
          </a:lstStyle>
          <a:p>
            <a:r>
              <a:rPr lang="es-ES" dirty="0"/>
              <a:t>magna dea</a:t>
            </a:r>
          </a:p>
        </p:txBody>
      </p:sp>
      <p:pic>
        <p:nvPicPr>
          <p:cNvPr id="14" name="13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432" y="5525439"/>
            <a:ext cx="662281" cy="620688"/>
          </a:xfrm>
          <a:prstGeom prst="rect">
            <a:avLst/>
          </a:prstGeom>
        </p:spPr>
      </p:pic>
      <p:sp>
        <p:nvSpPr>
          <p:cNvPr id="8" name="Marcador de texto 8">
            <a:extLst>
              <a:ext uri="{FF2B5EF4-FFF2-40B4-BE49-F238E27FC236}">
                <a16:creationId xmlns="" xmlns:a16="http://schemas.microsoft.com/office/drawing/2014/main" id="{988C4BDC-AC94-352F-D54F-12D757CDFC61}"/>
              </a:ext>
            </a:extLst>
          </p:cNvPr>
          <p:cNvSpPr txBox="1">
            <a:spLocks/>
          </p:cNvSpPr>
          <p:nvPr/>
        </p:nvSpPr>
        <p:spPr>
          <a:xfrm>
            <a:off x="539552" y="1626528"/>
            <a:ext cx="7387200" cy="115778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70000"/>
              </a:lnSpc>
            </a:pPr>
            <a:r>
              <a:rPr lang="en-US" sz="3200" b="1" dirty="0">
                <a:solidFill>
                  <a:srgbClr val="6492B0"/>
                </a:solidFill>
              </a:rPr>
              <a:t>THANK YOU FOR YOUR ATTENTION</a:t>
            </a:r>
          </a:p>
        </p:txBody>
      </p:sp>
      <p:pic>
        <p:nvPicPr>
          <p:cNvPr id="10" name="11 Imagen">
            <a:extLst>
              <a:ext uri="{FF2B5EF4-FFF2-40B4-BE49-F238E27FC236}">
                <a16:creationId xmlns="" xmlns:a16="http://schemas.microsoft.com/office/drawing/2014/main" id="{08715DE6-50C9-0963-1AFA-B47DEEDFE4F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835" b="12390"/>
          <a:stretch/>
        </p:blipFill>
        <p:spPr>
          <a:xfrm>
            <a:off x="2584268" y="2979672"/>
            <a:ext cx="1017082" cy="953384"/>
          </a:xfrm>
          <a:prstGeom prst="rect">
            <a:avLst/>
          </a:prstGeom>
          <a:effectLst/>
        </p:spPr>
      </p:pic>
      <p:grpSp>
        <p:nvGrpSpPr>
          <p:cNvPr id="12" name="14 Grupo">
            <a:extLst>
              <a:ext uri="{FF2B5EF4-FFF2-40B4-BE49-F238E27FC236}">
                <a16:creationId xmlns="" xmlns:a16="http://schemas.microsoft.com/office/drawing/2014/main" id="{AF63BCDF-D18B-F76E-FE3C-99356FB69411}"/>
              </a:ext>
            </a:extLst>
          </p:cNvPr>
          <p:cNvGrpSpPr/>
          <p:nvPr/>
        </p:nvGrpSpPr>
        <p:grpSpPr>
          <a:xfrm>
            <a:off x="3707904" y="3163191"/>
            <a:ext cx="2736304" cy="740266"/>
            <a:chOff x="755576" y="2446916"/>
            <a:chExt cx="5025904" cy="1223043"/>
          </a:xfrm>
        </p:grpSpPr>
        <p:pic>
          <p:nvPicPr>
            <p:cNvPr id="15" name="18 Imagen">
              <a:extLst>
                <a:ext uri="{FF2B5EF4-FFF2-40B4-BE49-F238E27FC236}">
                  <a16:creationId xmlns="" xmlns:a16="http://schemas.microsoft.com/office/drawing/2014/main" id="{4392FA23-FD2E-5130-2E51-95E51F7DF1C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388" t="16349" b="22050"/>
            <a:stretch/>
          </p:blipFill>
          <p:spPr>
            <a:xfrm>
              <a:off x="755576" y="2446916"/>
              <a:ext cx="5025904" cy="958380"/>
            </a:xfrm>
            <a:prstGeom prst="rect">
              <a:avLst/>
            </a:prstGeom>
            <a:effectLst/>
          </p:spPr>
        </p:pic>
        <p:pic>
          <p:nvPicPr>
            <p:cNvPr id="16" name="12 Imagen">
              <a:extLst>
                <a:ext uri="{FF2B5EF4-FFF2-40B4-BE49-F238E27FC236}">
                  <a16:creationId xmlns="" xmlns:a16="http://schemas.microsoft.com/office/drawing/2014/main" id="{F5789D18-AE55-15CC-848C-523946938B2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838" t="77824"/>
            <a:stretch/>
          </p:blipFill>
          <p:spPr>
            <a:xfrm>
              <a:off x="3988365" y="3339083"/>
              <a:ext cx="1771783" cy="330876"/>
            </a:xfrm>
            <a:prstGeom prst="rect">
              <a:avLst/>
            </a:prstGeom>
            <a:effectLst/>
          </p:spPr>
        </p:pic>
      </p:grpSp>
    </p:spTree>
    <p:extLst>
      <p:ext uri="{BB962C8B-B14F-4D97-AF65-F5344CB8AC3E}">
        <p14:creationId xmlns:p14="http://schemas.microsoft.com/office/powerpoint/2010/main" val="8599548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Rectángulo"/>
          <p:cNvSpPr/>
          <p:nvPr/>
        </p:nvSpPr>
        <p:spPr>
          <a:xfrm>
            <a:off x="0" y="5517232"/>
            <a:ext cx="8460432" cy="68194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5572968"/>
            <a:ext cx="7659687" cy="1168400"/>
          </a:xfrm>
        </p:spPr>
        <p:txBody>
          <a:bodyPr/>
          <a:lstStyle/>
          <a:p>
            <a:r>
              <a:rPr lang="es-ES" sz="3200" cap="none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ABOUT</a:t>
            </a:r>
            <a:r>
              <a:rPr lang="es-ES" sz="3200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3200" cap="none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</a:t>
            </a:r>
            <a:endParaRPr lang="es-ES" cap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4" name="3 Grupo"/>
          <p:cNvGrpSpPr/>
          <p:nvPr/>
        </p:nvGrpSpPr>
        <p:grpSpPr>
          <a:xfrm>
            <a:off x="0" y="0"/>
            <a:ext cx="8460432" cy="404664"/>
            <a:chOff x="0" y="0"/>
            <a:chExt cx="8460432" cy="1224000"/>
          </a:xfrm>
        </p:grpSpPr>
        <p:pic>
          <p:nvPicPr>
            <p:cNvPr id="7" name="3 Marcador de contenido"/>
            <p:cNvPicPr>
              <a:picLocks/>
            </p:cNvPicPr>
            <p:nvPr/>
          </p:nvPicPr>
          <p:blipFill>
            <a:blip r:embed="rId3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4860032" cy="1224000"/>
            </a:xfrm>
            <a:prstGeom prst="rect">
              <a:avLst/>
            </a:prstGeom>
          </p:spPr>
        </p:pic>
        <p:pic>
          <p:nvPicPr>
            <p:cNvPr id="13" name="12 Imagen"/>
            <p:cNvPicPr>
              <a:picLocks noChangeAspect="1"/>
            </p:cNvPicPr>
            <p:nvPr/>
          </p:nvPicPr>
          <p:blipFill>
            <a:blip r:embed="rId4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19016" y="0"/>
              <a:ext cx="1841416" cy="1224000"/>
            </a:xfrm>
            <a:prstGeom prst="rect">
              <a:avLst/>
            </a:prstGeom>
          </p:spPr>
        </p:pic>
        <p:pic>
          <p:nvPicPr>
            <p:cNvPr id="15" name="14 Imagen"/>
            <p:cNvPicPr>
              <a:picLocks noChangeAspect="1"/>
            </p:cNvPicPr>
            <p:nvPr/>
          </p:nvPicPr>
          <p:blipFill>
            <a:blip r:embed="rId5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13680" y="0"/>
              <a:ext cx="1846552" cy="1224000"/>
            </a:xfrm>
            <a:prstGeom prst="rect">
              <a:avLst/>
            </a:prstGeom>
          </p:spPr>
        </p:pic>
      </p:grpSp>
      <p:pic>
        <p:nvPicPr>
          <p:cNvPr id="12" name="11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432" y="5525439"/>
            <a:ext cx="662281" cy="620688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3693" y="829868"/>
            <a:ext cx="614611" cy="614611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3042" y="829868"/>
            <a:ext cx="614611" cy="614611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0278" y="805293"/>
            <a:ext cx="546766" cy="546766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2657" y="806205"/>
            <a:ext cx="545854" cy="545854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806087"/>
            <a:ext cx="588008" cy="588008"/>
          </a:xfrm>
          <a:prstGeom prst="rect">
            <a:avLst/>
          </a:prstGeom>
        </p:spPr>
      </p:pic>
      <p:sp>
        <p:nvSpPr>
          <p:cNvPr id="17" name="2 Marcador de texto"/>
          <p:cNvSpPr txBox="1">
            <a:spLocks/>
          </p:cNvSpPr>
          <p:nvPr/>
        </p:nvSpPr>
        <p:spPr>
          <a:xfrm>
            <a:off x="521804" y="1597059"/>
            <a:ext cx="7416824" cy="297277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70000"/>
              </a:lnSpc>
            </a:pPr>
            <a:r>
              <a:rPr lang="es-ES" sz="1600" b="1" dirty="0">
                <a:solidFill>
                  <a:schemeClr val="accent1"/>
                </a:solidFill>
              </a:rPr>
              <a:t>MAGNA DEA </a:t>
            </a:r>
            <a:r>
              <a:rPr lang="en-US" sz="1600" dirty="0" err="1"/>
              <a:t>i</a:t>
            </a:r>
            <a:r>
              <a:rPr lang="es-ES" sz="1600" dirty="0"/>
              <a:t>s </a:t>
            </a:r>
            <a:r>
              <a:rPr lang="en-US" sz="1600" dirty="0"/>
              <a:t>a Spanish </a:t>
            </a:r>
            <a:r>
              <a:rPr lang="en-US" sz="1600" b="1" dirty="0"/>
              <a:t>SME</a:t>
            </a:r>
            <a:r>
              <a:rPr lang="en-US" sz="1600" dirty="0"/>
              <a:t> company </a:t>
            </a:r>
            <a:r>
              <a:rPr lang="en-US" sz="1600" dirty="0" smtClean="0"/>
              <a:t>of </a:t>
            </a:r>
            <a:r>
              <a:rPr lang="en-US" sz="1600" b="1" dirty="0" smtClean="0"/>
              <a:t>engineering </a:t>
            </a:r>
            <a:r>
              <a:rPr lang="en-US" sz="1600" b="1" dirty="0"/>
              <a:t>and consultancy </a:t>
            </a:r>
            <a:r>
              <a:rPr lang="en-US" sz="1600" dirty="0"/>
              <a:t>in the fields of </a:t>
            </a:r>
            <a:r>
              <a:rPr lang="en-US" sz="1600" b="1" dirty="0"/>
              <a:t>hydraulics, energy </a:t>
            </a:r>
            <a:r>
              <a:rPr lang="en-US" sz="1600" dirty="0"/>
              <a:t>and </a:t>
            </a:r>
            <a:r>
              <a:rPr lang="en-US" sz="1600" b="1" dirty="0" smtClean="0"/>
              <a:t>environment</a:t>
            </a:r>
          </a:p>
          <a:p>
            <a:pPr algn="just">
              <a:lnSpc>
                <a:spcPct val="170000"/>
              </a:lnSpc>
            </a:pPr>
            <a:r>
              <a:rPr lang="en-US" sz="1600" b="1" dirty="0" smtClean="0"/>
              <a:t>We work with:</a:t>
            </a:r>
          </a:p>
          <a:p>
            <a:pPr marL="285750" indent="-285750" algn="just">
              <a:lnSpc>
                <a:spcPct val="170000"/>
              </a:lnSpc>
              <a:buFontTx/>
              <a:buChar char="-"/>
            </a:pPr>
            <a:r>
              <a:rPr lang="en-US" sz="1600" dirty="0" smtClean="0"/>
              <a:t>water </a:t>
            </a:r>
            <a:r>
              <a:rPr lang="en-US" sz="1600" dirty="0" smtClean="0"/>
              <a:t>and </a:t>
            </a:r>
            <a:r>
              <a:rPr lang="en-US" sz="1600" dirty="0"/>
              <a:t>wastewater </a:t>
            </a:r>
            <a:r>
              <a:rPr lang="en-US" sz="1600" dirty="0" smtClean="0"/>
              <a:t>(</a:t>
            </a:r>
            <a:r>
              <a:rPr lang="en-US" sz="1600" dirty="0"/>
              <a:t>water supply, wastewater </a:t>
            </a:r>
            <a:r>
              <a:rPr lang="en-US" sz="1600" dirty="0" smtClean="0"/>
              <a:t>treatment, management…) </a:t>
            </a:r>
            <a:endParaRPr lang="en-US" sz="1600" dirty="0" smtClean="0"/>
          </a:p>
          <a:p>
            <a:pPr marL="285750" indent="-285750" algn="just">
              <a:lnSpc>
                <a:spcPct val="170000"/>
              </a:lnSpc>
              <a:buFontTx/>
              <a:buChar char="-"/>
            </a:pPr>
            <a:r>
              <a:rPr lang="en-US" sz="1600" dirty="0" smtClean="0"/>
              <a:t>power </a:t>
            </a:r>
            <a:r>
              <a:rPr lang="en-US" sz="1600" dirty="0" smtClean="0"/>
              <a:t>generation &amp; efficiency (steam </a:t>
            </a:r>
            <a:r>
              <a:rPr lang="en-US" sz="1600" dirty="0" smtClean="0"/>
              <a:t>processes, district </a:t>
            </a:r>
            <a:r>
              <a:rPr lang="en-US" sz="1600" dirty="0" smtClean="0"/>
              <a:t>heating</a:t>
            </a:r>
            <a:r>
              <a:rPr lang="en-US" sz="1600" dirty="0" smtClean="0"/>
              <a:t> …</a:t>
            </a:r>
            <a:r>
              <a:rPr lang="en-US" sz="1600" dirty="0" smtClean="0"/>
              <a:t>)</a:t>
            </a:r>
            <a:endParaRPr lang="es-ES" sz="1600" dirty="0"/>
          </a:p>
        </p:txBody>
      </p:sp>
      <p:sp>
        <p:nvSpPr>
          <p:cNvPr id="18" name="3 Marcador de pie de página">
            <a:extLst>
              <a:ext uri="{FF2B5EF4-FFF2-40B4-BE49-F238E27FC236}">
                <a16:creationId xmlns="" xmlns:a16="http://schemas.microsoft.com/office/drawing/2014/main" id="{22E5054B-382D-40A0-DBDE-6708EFBCE72F}"/>
              </a:ext>
            </a:extLst>
          </p:cNvPr>
          <p:cNvSpPr txBox="1">
            <a:spLocks/>
          </p:cNvSpPr>
          <p:nvPr/>
        </p:nvSpPr>
        <p:spPr>
          <a:xfrm rot="16200000">
            <a:off x="7999485" y="3102103"/>
            <a:ext cx="1584175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algn="r">
              <a:defRPr sz="1200" spc="300">
                <a:solidFill>
                  <a:srgbClr val="6492B0"/>
                </a:solidFill>
              </a:defRPr>
            </a:lvl1pPr>
          </a:lstStyle>
          <a:p>
            <a:r>
              <a:rPr lang="es-ES" dirty="0"/>
              <a:t>magna dea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="" xmlns:a16="http://schemas.microsoft.com/office/drawing/2014/main" id="{C1CE6CFD-E184-0157-CA7B-C7CEDBE488D3}"/>
              </a:ext>
            </a:extLst>
          </p:cNvPr>
          <p:cNvSpPr txBox="1"/>
          <p:nvPr/>
        </p:nvSpPr>
        <p:spPr>
          <a:xfrm>
            <a:off x="4073661" y="4852603"/>
            <a:ext cx="3196022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www.magnadea.es</a:t>
            </a: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3202267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Rectángulo"/>
          <p:cNvSpPr/>
          <p:nvPr/>
        </p:nvSpPr>
        <p:spPr>
          <a:xfrm>
            <a:off x="0" y="5483358"/>
            <a:ext cx="8460432" cy="68194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55576" y="5572968"/>
            <a:ext cx="7659687" cy="1168400"/>
          </a:xfrm>
        </p:spPr>
        <p:txBody>
          <a:bodyPr/>
          <a:lstStyle/>
          <a:p>
            <a:r>
              <a:rPr lang="es-ES" sz="3200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TEAM, R&amp;D </a:t>
            </a:r>
            <a:r>
              <a:rPr lang="es-ES" sz="3200" cap="none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Projects</a:t>
            </a:r>
            <a:endParaRPr lang="es-ES" cap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4" name="13 Grupo"/>
          <p:cNvGrpSpPr>
            <a:grpSpLocks/>
          </p:cNvGrpSpPr>
          <p:nvPr/>
        </p:nvGrpSpPr>
        <p:grpSpPr>
          <a:xfrm>
            <a:off x="28905" y="-13355"/>
            <a:ext cx="8431527" cy="403200"/>
            <a:chOff x="28905" y="-13355"/>
            <a:chExt cx="8431527" cy="1233405"/>
          </a:xfrm>
        </p:grpSpPr>
        <p:pic>
          <p:nvPicPr>
            <p:cNvPr id="42" name="41 Imagen"/>
            <p:cNvPicPr>
              <a:picLocks noChangeAspect="1"/>
            </p:cNvPicPr>
            <p:nvPr/>
          </p:nvPicPr>
          <p:blipFill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11462" y="-13355"/>
              <a:ext cx="1648970" cy="1224000"/>
            </a:xfrm>
            <a:prstGeom prst="rect">
              <a:avLst/>
            </a:prstGeom>
          </p:spPr>
        </p:pic>
        <p:pic>
          <p:nvPicPr>
            <p:cNvPr id="33" name="32 Imagen"/>
            <p:cNvPicPr>
              <a:picLocks noChangeAspect="1"/>
            </p:cNvPicPr>
            <p:nvPr/>
          </p:nvPicPr>
          <p:blipFill>
            <a:blip r:embed="rId3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387484" y="-362529"/>
              <a:ext cx="1224000" cy="1941158"/>
            </a:xfrm>
            <a:prstGeom prst="rect">
              <a:avLst/>
            </a:prstGeom>
          </p:spPr>
        </p:pic>
        <p:pic>
          <p:nvPicPr>
            <p:cNvPr id="34" name="33 Imagen"/>
            <p:cNvPicPr>
              <a:picLocks noChangeAspect="1"/>
            </p:cNvPicPr>
            <p:nvPr/>
          </p:nvPicPr>
          <p:blipFill>
            <a:blip r:embed="rId4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04961" y="-3950"/>
              <a:ext cx="1728192" cy="1224000"/>
            </a:xfrm>
            <a:prstGeom prst="rect">
              <a:avLst/>
            </a:prstGeom>
          </p:spPr>
        </p:pic>
        <p:pic>
          <p:nvPicPr>
            <p:cNvPr id="35" name="34 Imagen"/>
            <p:cNvPicPr>
              <a:picLocks noChangeAspect="1"/>
            </p:cNvPicPr>
            <p:nvPr/>
          </p:nvPicPr>
          <p:blipFill>
            <a:blip r:embed="rId5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70063" y="-3950"/>
              <a:ext cx="3134898" cy="1224000"/>
            </a:xfrm>
            <a:prstGeom prst="rect">
              <a:avLst/>
            </a:prstGeom>
          </p:spPr>
        </p:pic>
      </p:grpSp>
      <p:sp>
        <p:nvSpPr>
          <p:cNvPr id="31" name="2 Marcador de texto"/>
          <p:cNvSpPr>
            <a:spLocks noGrp="1"/>
          </p:cNvSpPr>
          <p:nvPr>
            <p:ph type="body" idx="1"/>
          </p:nvPr>
        </p:nvSpPr>
        <p:spPr>
          <a:xfrm>
            <a:off x="715560" y="735647"/>
            <a:ext cx="3985751" cy="2362367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en-GB" sz="1600" b="1" spc="300" dirty="0">
                <a:solidFill>
                  <a:srgbClr val="6492AF"/>
                </a:solidFill>
              </a:rPr>
              <a:t>Our team </a:t>
            </a:r>
            <a:r>
              <a:rPr lang="en-GB" sz="1600" spc="300" dirty="0">
                <a:solidFill>
                  <a:srgbClr val="6492AF"/>
                </a:solidFill>
              </a:rPr>
              <a:t>includes</a:t>
            </a:r>
            <a:r>
              <a:rPr lang="en-GB" sz="1600" spc="300" dirty="0">
                <a:solidFill>
                  <a:srgbClr val="6492AF"/>
                </a:solidFill>
              </a:rPr>
              <a:t>…</a:t>
            </a:r>
            <a:endParaRPr lang="es-ES" sz="1600" spc="300" dirty="0">
              <a:solidFill>
                <a:srgbClr val="6492AF"/>
              </a:solidFill>
            </a:endParaRPr>
          </a:p>
          <a:p>
            <a:pPr marL="342900" indent="-342900">
              <a:buFont typeface="Courier New" pitchFamily="49" charset="0"/>
              <a:buChar char="o"/>
            </a:pPr>
            <a:r>
              <a:rPr lang="en-US" sz="1600" dirty="0"/>
              <a:t>Civil engineers</a:t>
            </a:r>
          </a:p>
          <a:p>
            <a:pPr marL="342900" indent="-342900">
              <a:buFont typeface="Courier New" pitchFamily="49" charset="0"/>
              <a:buChar char="o"/>
            </a:pPr>
            <a:r>
              <a:rPr lang="en-US" sz="1600" dirty="0"/>
              <a:t>Chemical engineers</a:t>
            </a:r>
          </a:p>
          <a:p>
            <a:pPr marL="342900" indent="-342900">
              <a:buFont typeface="Courier New" pitchFamily="49" charset="0"/>
              <a:buChar char="o"/>
            </a:pPr>
            <a:r>
              <a:rPr lang="en-US" sz="1600" dirty="0"/>
              <a:t>Industrial engineers</a:t>
            </a:r>
          </a:p>
          <a:p>
            <a:pPr marL="342900" indent="-342900">
              <a:buFont typeface="Courier New" pitchFamily="49" charset="0"/>
              <a:buChar char="o"/>
            </a:pPr>
            <a:r>
              <a:rPr lang="en-US" sz="1600" dirty="0"/>
              <a:t>Electrical engineers</a:t>
            </a:r>
          </a:p>
          <a:p>
            <a:pPr marL="342900" indent="-342900">
              <a:buFont typeface="Courier New" pitchFamily="49" charset="0"/>
              <a:buChar char="o"/>
            </a:pPr>
            <a:r>
              <a:rPr lang="en-US" sz="1600" dirty="0" smtClean="0"/>
              <a:t>Technicians </a:t>
            </a:r>
            <a:r>
              <a:rPr lang="en-US" sz="1600" dirty="0"/>
              <a:t>in Labor Risk Prevention</a:t>
            </a:r>
          </a:p>
          <a:p>
            <a:pPr marL="342900" indent="-342900">
              <a:buFont typeface="Courier New" pitchFamily="49" charset="0"/>
              <a:buChar char="o"/>
            </a:pPr>
            <a:endParaRPr lang="es-ES" sz="1400" dirty="0"/>
          </a:p>
        </p:txBody>
      </p:sp>
      <p:pic>
        <p:nvPicPr>
          <p:cNvPr id="15" name="14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432" y="5525439"/>
            <a:ext cx="662281" cy="620688"/>
          </a:xfrm>
          <a:prstGeom prst="rect">
            <a:avLst/>
          </a:prstGeom>
        </p:spPr>
      </p:pic>
      <p:pic>
        <p:nvPicPr>
          <p:cNvPr id="16" name="15 Imagen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1584" y="938669"/>
            <a:ext cx="547706" cy="5477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16 Imagen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5137" y="1232396"/>
            <a:ext cx="542040" cy="5183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18 Imagen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1791" y="1566262"/>
            <a:ext cx="439532" cy="6146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19 Imagen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6600" y="1916831"/>
            <a:ext cx="519347" cy="5935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4" name="2 Marcador de texto">
            <a:extLst>
              <a:ext uri="{FF2B5EF4-FFF2-40B4-BE49-F238E27FC236}">
                <a16:creationId xmlns="" xmlns:a16="http://schemas.microsoft.com/office/drawing/2014/main" id="{0D12035B-FF7E-038B-4C48-3660BE514F59}"/>
              </a:ext>
            </a:extLst>
          </p:cNvPr>
          <p:cNvSpPr txBox="1">
            <a:spLocks/>
          </p:cNvSpPr>
          <p:nvPr/>
        </p:nvSpPr>
        <p:spPr>
          <a:xfrm>
            <a:off x="2708436" y="3203552"/>
            <a:ext cx="4633822" cy="195032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</a:pPr>
            <a:r>
              <a:rPr lang="en-US" sz="1600" b="1" spc="300" dirty="0">
                <a:solidFill>
                  <a:srgbClr val="6492AF"/>
                </a:solidFill>
              </a:rPr>
              <a:t>R&amp;D </a:t>
            </a:r>
            <a:r>
              <a:rPr lang="en-US" sz="1600" spc="300" dirty="0" smtClean="0">
                <a:solidFill>
                  <a:srgbClr val="6492AF"/>
                </a:solidFill>
              </a:rPr>
              <a:t>under development:</a:t>
            </a:r>
            <a:endParaRPr lang="en-US" sz="1600" spc="300" dirty="0">
              <a:solidFill>
                <a:srgbClr val="6492AF"/>
              </a:solidFill>
            </a:endParaRPr>
          </a:p>
          <a:p>
            <a:pPr marL="342900" indent="-342900">
              <a:buFont typeface="Courier New" pitchFamily="49" charset="0"/>
              <a:buChar char="o"/>
            </a:pPr>
            <a:r>
              <a:rPr lang="en-US" sz="1600" dirty="0"/>
              <a:t>Energy efficiency</a:t>
            </a:r>
          </a:p>
          <a:p>
            <a:pPr marL="342900" indent="-342900">
              <a:buFont typeface="Courier New" pitchFamily="49" charset="0"/>
              <a:buChar char="o"/>
            </a:pPr>
            <a:r>
              <a:rPr lang="en-US" sz="1600" dirty="0"/>
              <a:t>Waste revalorization</a:t>
            </a:r>
          </a:p>
          <a:p>
            <a:pPr marL="342900" indent="-342900">
              <a:buFont typeface="Courier New" pitchFamily="49" charset="0"/>
              <a:buChar char="o"/>
            </a:pPr>
            <a:r>
              <a:rPr lang="en-US" sz="1600" dirty="0"/>
              <a:t>Water quality control</a:t>
            </a:r>
          </a:p>
          <a:p>
            <a:pPr marL="342900" indent="-342900">
              <a:buFont typeface="Courier New" pitchFamily="49" charset="0"/>
              <a:buChar char="o"/>
            </a:pPr>
            <a:r>
              <a:rPr lang="en-US" sz="1600" dirty="0"/>
              <a:t>Steam quality </a:t>
            </a:r>
            <a:r>
              <a:rPr lang="en-US" sz="1600" dirty="0" smtClean="0"/>
              <a:t>control</a:t>
            </a:r>
            <a:endParaRPr lang="en-US" sz="1600" dirty="0"/>
          </a:p>
        </p:txBody>
      </p:sp>
      <p:pic>
        <p:nvPicPr>
          <p:cNvPr id="10" name="Imagen 9">
            <a:extLst>
              <a:ext uri="{FF2B5EF4-FFF2-40B4-BE49-F238E27FC236}">
                <a16:creationId xmlns="" xmlns:a16="http://schemas.microsoft.com/office/drawing/2014/main" id="{417A0511-1734-4F2F-2A34-65533D74770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797" y="3825328"/>
            <a:ext cx="872266" cy="872266"/>
          </a:xfrm>
          <a:prstGeom prst="rect">
            <a:avLst/>
          </a:prstGeom>
        </p:spPr>
      </p:pic>
      <p:sp>
        <p:nvSpPr>
          <p:cNvPr id="28" name="3 Marcador de pie de página">
            <a:extLst>
              <a:ext uri="{FF2B5EF4-FFF2-40B4-BE49-F238E27FC236}">
                <a16:creationId xmlns="" xmlns:a16="http://schemas.microsoft.com/office/drawing/2014/main" id="{6C4437B0-A431-F7E7-2FF4-9B3BC77AF853}"/>
              </a:ext>
            </a:extLst>
          </p:cNvPr>
          <p:cNvSpPr txBox="1">
            <a:spLocks/>
          </p:cNvSpPr>
          <p:nvPr/>
        </p:nvSpPr>
        <p:spPr>
          <a:xfrm rot="16200000">
            <a:off x="7999485" y="3102103"/>
            <a:ext cx="1584175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algn="r">
              <a:defRPr sz="1200" spc="300">
                <a:solidFill>
                  <a:srgbClr val="6492B0"/>
                </a:solidFill>
              </a:defRPr>
            </a:lvl1pPr>
          </a:lstStyle>
          <a:p>
            <a:r>
              <a:rPr lang="es-ES" dirty="0"/>
              <a:t>magna dea</a:t>
            </a:r>
          </a:p>
        </p:txBody>
      </p:sp>
    </p:spTree>
    <p:extLst>
      <p:ext uri="{BB962C8B-B14F-4D97-AF65-F5344CB8AC3E}">
        <p14:creationId xmlns:p14="http://schemas.microsoft.com/office/powerpoint/2010/main" val="730755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Rectángulo"/>
          <p:cNvSpPr/>
          <p:nvPr/>
        </p:nvSpPr>
        <p:spPr>
          <a:xfrm>
            <a:off x="0" y="5517232"/>
            <a:ext cx="8460432" cy="68194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5572968"/>
            <a:ext cx="7659687" cy="1168400"/>
          </a:xfrm>
        </p:spPr>
        <p:txBody>
          <a:bodyPr/>
          <a:lstStyle/>
          <a:p>
            <a:r>
              <a:rPr lang="es-ES" sz="3200" cap="none" spc="-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ENN, </a:t>
            </a:r>
            <a:r>
              <a:rPr lang="es-ES" sz="3200" cap="none" spc="-3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Galactea</a:t>
            </a:r>
            <a:r>
              <a:rPr lang="es-ES" sz="3200" cap="none" spc="-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FICYT</a:t>
            </a:r>
            <a:endParaRPr lang="es-ES" cap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1" name="20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432" y="5525439"/>
            <a:ext cx="662281" cy="620688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="" xmlns:a16="http://schemas.microsoft.com/office/drawing/2014/main" id="{34A8444A-8765-3544-8C61-1102BAA150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3338" y="3822175"/>
            <a:ext cx="1657976" cy="1456330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="" xmlns:a16="http://schemas.microsoft.com/office/drawing/2014/main" id="{CBAF1B22-C13D-8C7C-43A3-D460E1B604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5864" y="1457047"/>
            <a:ext cx="2417888" cy="1079989"/>
          </a:xfrm>
          <a:prstGeom prst="rect">
            <a:avLst/>
          </a:prstGeom>
        </p:spPr>
      </p:pic>
      <p:sp>
        <p:nvSpPr>
          <p:cNvPr id="28" name="3 Marcador de pie de página">
            <a:extLst>
              <a:ext uri="{FF2B5EF4-FFF2-40B4-BE49-F238E27FC236}">
                <a16:creationId xmlns="" xmlns:a16="http://schemas.microsoft.com/office/drawing/2014/main" id="{31BF08C5-1ED8-54BA-8AFE-CFB5FB9D1502}"/>
              </a:ext>
            </a:extLst>
          </p:cNvPr>
          <p:cNvSpPr txBox="1">
            <a:spLocks/>
          </p:cNvSpPr>
          <p:nvPr/>
        </p:nvSpPr>
        <p:spPr>
          <a:xfrm rot="16200000">
            <a:off x="7999485" y="3102103"/>
            <a:ext cx="1584175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algn="r">
              <a:defRPr sz="1200" spc="300">
                <a:solidFill>
                  <a:srgbClr val="6492B0"/>
                </a:solidFill>
              </a:defRPr>
            </a:lvl1pPr>
          </a:lstStyle>
          <a:p>
            <a:r>
              <a:rPr lang="es-ES" dirty="0"/>
              <a:t>magna dea</a:t>
            </a:r>
          </a:p>
        </p:txBody>
      </p:sp>
      <p:pic>
        <p:nvPicPr>
          <p:cNvPr id="41" name="Imagen 40">
            <a:extLst>
              <a:ext uri="{FF2B5EF4-FFF2-40B4-BE49-F238E27FC236}">
                <a16:creationId xmlns="" xmlns:a16="http://schemas.microsoft.com/office/drawing/2014/main" id="{9434506D-B6C2-A8A0-D0BF-7638365BBC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5863" y="3040524"/>
            <a:ext cx="2657475" cy="542925"/>
          </a:xfrm>
          <a:prstGeom prst="rect">
            <a:avLst/>
          </a:prstGeom>
        </p:spPr>
      </p:pic>
      <p:sp>
        <p:nvSpPr>
          <p:cNvPr id="50" name="Flecha: doblada hacia arriba 49">
            <a:extLst>
              <a:ext uri="{FF2B5EF4-FFF2-40B4-BE49-F238E27FC236}">
                <a16:creationId xmlns="" xmlns:a16="http://schemas.microsoft.com/office/drawing/2014/main" id="{1DBFDC60-015C-9A8A-4E81-0F0B4719CD9E}"/>
              </a:ext>
            </a:extLst>
          </p:cNvPr>
          <p:cNvSpPr/>
          <p:nvPr/>
        </p:nvSpPr>
        <p:spPr>
          <a:xfrm rot="5400000">
            <a:off x="1326869" y="1601763"/>
            <a:ext cx="312614" cy="600646"/>
          </a:xfrm>
          <a:prstGeom prst="bentUpArrow">
            <a:avLst/>
          </a:prstGeom>
          <a:solidFill>
            <a:srgbClr val="9FBBCD"/>
          </a:solidFill>
          <a:ln>
            <a:solidFill>
              <a:srgbClr val="507E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1" name="Flecha: doblada hacia arriba 50">
            <a:extLst>
              <a:ext uri="{FF2B5EF4-FFF2-40B4-BE49-F238E27FC236}">
                <a16:creationId xmlns="" xmlns:a16="http://schemas.microsoft.com/office/drawing/2014/main" id="{742F1D64-50AE-8480-3D35-36D8AFA27860}"/>
              </a:ext>
            </a:extLst>
          </p:cNvPr>
          <p:cNvSpPr/>
          <p:nvPr/>
        </p:nvSpPr>
        <p:spPr>
          <a:xfrm rot="5400000">
            <a:off x="4960872" y="3961702"/>
            <a:ext cx="350175" cy="600646"/>
          </a:xfrm>
          <a:prstGeom prst="bentUpArrow">
            <a:avLst/>
          </a:prstGeom>
          <a:solidFill>
            <a:srgbClr val="9FBBCD"/>
          </a:solidFill>
          <a:ln>
            <a:solidFill>
              <a:srgbClr val="507E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2" name="Flecha: doblada hacia arriba 51">
            <a:extLst>
              <a:ext uri="{FF2B5EF4-FFF2-40B4-BE49-F238E27FC236}">
                <a16:creationId xmlns="" xmlns:a16="http://schemas.microsoft.com/office/drawing/2014/main" id="{594572BD-53D9-E5B7-ABAD-194B77A62626}"/>
              </a:ext>
            </a:extLst>
          </p:cNvPr>
          <p:cNvSpPr/>
          <p:nvPr/>
        </p:nvSpPr>
        <p:spPr>
          <a:xfrm flipV="1">
            <a:off x="4552156" y="1975000"/>
            <a:ext cx="324890" cy="674446"/>
          </a:xfrm>
          <a:prstGeom prst="bentUpArrow">
            <a:avLst/>
          </a:prstGeom>
          <a:solidFill>
            <a:srgbClr val="9FBBCD"/>
          </a:solidFill>
          <a:ln>
            <a:solidFill>
              <a:srgbClr val="507E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7" name="0 Imagen">
            <a:extLst>
              <a:ext uri="{FF2B5EF4-FFF2-40B4-BE49-F238E27FC236}">
                <a16:creationId xmlns="" xmlns:a16="http://schemas.microsoft.com/office/drawing/2014/main" id="{2B3A550D-74C1-D141-474B-843FEB9ADF7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658822"/>
            <a:ext cx="3384376" cy="637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473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Rectángulo"/>
          <p:cNvSpPr/>
          <p:nvPr/>
        </p:nvSpPr>
        <p:spPr>
          <a:xfrm>
            <a:off x="0" y="5517232"/>
            <a:ext cx="8460432" cy="68194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5572968"/>
            <a:ext cx="7659687" cy="1168400"/>
          </a:xfrm>
        </p:spPr>
        <p:txBody>
          <a:bodyPr/>
          <a:lstStyle/>
          <a:p>
            <a:r>
              <a:rPr lang="es-ES" sz="2800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PARTNER SEARCH OPPORTUNITY FROM EEN</a:t>
            </a:r>
            <a:endParaRPr lang="es-ES" sz="3200" cap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259632" y="758145"/>
            <a:ext cx="1684348" cy="408520"/>
          </a:xfrm>
        </p:spPr>
        <p:txBody>
          <a:bodyPr>
            <a:normAutofit/>
          </a:bodyPr>
          <a:lstStyle/>
          <a:p>
            <a:r>
              <a:rPr lang="en-US" b="1" dirty="0"/>
              <a:t>JUNE 2018</a:t>
            </a:r>
          </a:p>
        </p:txBody>
      </p:sp>
      <p:pic>
        <p:nvPicPr>
          <p:cNvPr id="21" name="20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432" y="5525439"/>
            <a:ext cx="662281" cy="620688"/>
          </a:xfrm>
          <a:prstGeom prst="rect">
            <a:avLst/>
          </a:prstGeom>
        </p:spPr>
      </p:pic>
      <p:sp>
        <p:nvSpPr>
          <p:cNvPr id="5" name="Flecha: a la derecha con muesca 4">
            <a:extLst>
              <a:ext uri="{FF2B5EF4-FFF2-40B4-BE49-F238E27FC236}">
                <a16:creationId xmlns="" xmlns:a16="http://schemas.microsoft.com/office/drawing/2014/main" id="{FA8B0B61-AA82-8755-51BC-0DF8E302D552}"/>
              </a:ext>
            </a:extLst>
          </p:cNvPr>
          <p:cNvSpPr/>
          <p:nvPr/>
        </p:nvSpPr>
        <p:spPr>
          <a:xfrm>
            <a:off x="827584" y="862863"/>
            <a:ext cx="380422" cy="24511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4000"/>
          </a:p>
        </p:txBody>
      </p:sp>
      <p:pic>
        <p:nvPicPr>
          <p:cNvPr id="9" name="Imagen 8">
            <a:extLst>
              <a:ext uri="{FF2B5EF4-FFF2-40B4-BE49-F238E27FC236}">
                <a16:creationId xmlns="" xmlns:a16="http://schemas.microsoft.com/office/drawing/2014/main" id="{1BC977DB-6016-C42D-66AA-81A365F795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4574" y="1001406"/>
            <a:ext cx="1275283" cy="1275283"/>
          </a:xfrm>
          <a:prstGeom prst="rect">
            <a:avLst/>
          </a:prstGeom>
        </p:spPr>
      </p:pic>
      <p:sp>
        <p:nvSpPr>
          <p:cNvPr id="18" name="3 Marcador de pie de página">
            <a:extLst>
              <a:ext uri="{FF2B5EF4-FFF2-40B4-BE49-F238E27FC236}">
                <a16:creationId xmlns="" xmlns:a16="http://schemas.microsoft.com/office/drawing/2014/main" id="{CCCD1884-BA19-8C4C-0204-0E59E81BCB8E}"/>
              </a:ext>
            </a:extLst>
          </p:cNvPr>
          <p:cNvSpPr txBox="1">
            <a:spLocks/>
          </p:cNvSpPr>
          <p:nvPr/>
        </p:nvSpPr>
        <p:spPr>
          <a:xfrm rot="16200000">
            <a:off x="7999485" y="3102103"/>
            <a:ext cx="1584175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algn="r">
              <a:defRPr sz="1200" spc="300">
                <a:solidFill>
                  <a:srgbClr val="6492B0"/>
                </a:solidFill>
              </a:defRPr>
            </a:lvl1pPr>
          </a:lstStyle>
          <a:p>
            <a:r>
              <a:rPr lang="es-ES" dirty="0"/>
              <a:t>magna dea</a:t>
            </a:r>
          </a:p>
        </p:txBody>
      </p:sp>
      <p:graphicFrame>
        <p:nvGraphicFramePr>
          <p:cNvPr id="14" name="Diagrama 13">
            <a:extLst>
              <a:ext uri="{FF2B5EF4-FFF2-40B4-BE49-F238E27FC236}">
                <a16:creationId xmlns="" xmlns:a16="http://schemas.microsoft.com/office/drawing/2014/main" id="{7C38743A-A32A-82FE-2F5B-BDCFA07F2B9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65171917"/>
              </p:ext>
            </p:extLst>
          </p:nvPr>
        </p:nvGraphicFramePr>
        <p:xfrm>
          <a:off x="5580112" y="2444128"/>
          <a:ext cx="3749140" cy="2936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6" name="0 Imagen">
            <a:extLst>
              <a:ext uri="{FF2B5EF4-FFF2-40B4-BE49-F238E27FC236}">
                <a16:creationId xmlns="" xmlns:a16="http://schemas.microsoft.com/office/drawing/2014/main" id="{3042C320-5E9A-F361-4E1A-E2691E1EF64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2794" y="1342078"/>
            <a:ext cx="3618697" cy="681946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="" xmlns:a16="http://schemas.microsoft.com/office/drawing/2014/main" id="{7F110DD6-6C94-4FCD-1F09-B49BF6A6935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1124" y="2160721"/>
            <a:ext cx="4807976" cy="3298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639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Rectángulo"/>
          <p:cNvSpPr/>
          <p:nvPr/>
        </p:nvSpPr>
        <p:spPr>
          <a:xfrm>
            <a:off x="0" y="5517232"/>
            <a:ext cx="8460432" cy="68194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5572968"/>
            <a:ext cx="7659687" cy="1168400"/>
          </a:xfrm>
        </p:spPr>
        <p:txBody>
          <a:bodyPr/>
          <a:lstStyle/>
          <a:p>
            <a:r>
              <a:rPr lang="es-E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EUREKA EUROSTARS PROGRAMME</a:t>
            </a:r>
            <a:endParaRPr lang="es-E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" name="13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432" y="5525439"/>
            <a:ext cx="662281" cy="620688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="" xmlns:a16="http://schemas.microsoft.com/office/drawing/2014/main" id="{05A85CDB-5831-5FBE-3255-417DF8B0D02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971" y="1437139"/>
            <a:ext cx="3367099" cy="1213832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="" xmlns:a16="http://schemas.microsoft.com/office/drawing/2014/main" id="{67590D22-5E47-260F-E421-85D32E28296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398719"/>
            <a:ext cx="1584176" cy="1290671"/>
          </a:xfrm>
          <a:prstGeom prst="rect">
            <a:avLst/>
          </a:prstGeom>
        </p:spPr>
      </p:pic>
      <p:sp>
        <p:nvSpPr>
          <p:cNvPr id="19" name="3 Marcador de pie de página">
            <a:extLst>
              <a:ext uri="{FF2B5EF4-FFF2-40B4-BE49-F238E27FC236}">
                <a16:creationId xmlns="" xmlns:a16="http://schemas.microsoft.com/office/drawing/2014/main" id="{B60F7899-020C-84C3-7E46-A5198E47FB8E}"/>
              </a:ext>
            </a:extLst>
          </p:cNvPr>
          <p:cNvSpPr txBox="1">
            <a:spLocks/>
          </p:cNvSpPr>
          <p:nvPr/>
        </p:nvSpPr>
        <p:spPr>
          <a:xfrm rot="16200000">
            <a:off x="7999485" y="3102103"/>
            <a:ext cx="1584175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algn="r">
              <a:defRPr sz="1200" spc="300">
                <a:solidFill>
                  <a:srgbClr val="6492B0"/>
                </a:solidFill>
              </a:defRPr>
            </a:lvl1pPr>
          </a:lstStyle>
          <a:p>
            <a:r>
              <a:rPr lang="es-ES" dirty="0"/>
              <a:t>magna dea</a:t>
            </a:r>
          </a:p>
        </p:txBody>
      </p:sp>
      <p:sp>
        <p:nvSpPr>
          <p:cNvPr id="20" name="2 Marcador de texto">
            <a:extLst>
              <a:ext uri="{FF2B5EF4-FFF2-40B4-BE49-F238E27FC236}">
                <a16:creationId xmlns="" xmlns:a16="http://schemas.microsoft.com/office/drawing/2014/main" id="{696297AD-A2EA-89A3-030D-5BDC13E8FE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9632" y="703329"/>
            <a:ext cx="2160240" cy="469834"/>
          </a:xfrm>
        </p:spPr>
        <p:txBody>
          <a:bodyPr vert="horz" lIns="91440" tIns="45720" rIns="91440" bIns="45720" rtlCol="0" anchor="b">
            <a:normAutofit fontScale="92500"/>
          </a:bodyPr>
          <a:lstStyle/>
          <a:p>
            <a:r>
              <a:rPr lang="en-US" sz="2200" b="1" dirty="0"/>
              <a:t>SEPTEMBER</a:t>
            </a:r>
            <a:r>
              <a:rPr lang="en-US" b="1" dirty="0"/>
              <a:t> 2020</a:t>
            </a:r>
          </a:p>
        </p:txBody>
      </p:sp>
      <p:sp>
        <p:nvSpPr>
          <p:cNvPr id="16" name="Rectángulo 15">
            <a:extLst>
              <a:ext uri="{FF2B5EF4-FFF2-40B4-BE49-F238E27FC236}">
                <a16:creationId xmlns="" xmlns:a16="http://schemas.microsoft.com/office/drawing/2014/main" id="{D2E0D6A9-3865-57BF-5E9F-0C21AB8B9F35}"/>
              </a:ext>
            </a:extLst>
          </p:cNvPr>
          <p:cNvSpPr/>
          <p:nvPr/>
        </p:nvSpPr>
        <p:spPr>
          <a:xfrm>
            <a:off x="1221533" y="4135360"/>
            <a:ext cx="6518819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14th position in the ranking out of 500 eligible applications</a:t>
            </a:r>
            <a:endParaRPr lang="es-ES" sz="28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2" name="Flecha: a la derecha con muesca 11">
            <a:extLst>
              <a:ext uri="{FF2B5EF4-FFF2-40B4-BE49-F238E27FC236}">
                <a16:creationId xmlns="" xmlns:a16="http://schemas.microsoft.com/office/drawing/2014/main" id="{D0C56943-0766-21D4-74EB-C89574793D63}"/>
              </a:ext>
            </a:extLst>
          </p:cNvPr>
          <p:cNvSpPr/>
          <p:nvPr/>
        </p:nvSpPr>
        <p:spPr>
          <a:xfrm>
            <a:off x="803837" y="843562"/>
            <a:ext cx="380422" cy="24511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4000"/>
          </a:p>
        </p:txBody>
      </p:sp>
      <p:sp>
        <p:nvSpPr>
          <p:cNvPr id="17" name="CuadroTexto 16">
            <a:extLst>
              <a:ext uri="{FF2B5EF4-FFF2-40B4-BE49-F238E27FC236}">
                <a16:creationId xmlns="" xmlns:a16="http://schemas.microsoft.com/office/drawing/2014/main" id="{45FDC4EE-8115-CE91-0454-F83E0CF0CC14}"/>
              </a:ext>
            </a:extLst>
          </p:cNvPr>
          <p:cNvSpPr txBox="1"/>
          <p:nvPr/>
        </p:nvSpPr>
        <p:spPr>
          <a:xfrm>
            <a:off x="2123728" y="3450847"/>
            <a:ext cx="4536504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C-ICE-BIOHYDRO PROJECT</a:t>
            </a: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4125731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Rectángulo"/>
          <p:cNvSpPr/>
          <p:nvPr/>
        </p:nvSpPr>
        <p:spPr>
          <a:xfrm>
            <a:off x="0" y="5517232"/>
            <a:ext cx="8460432" cy="68194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5572968"/>
            <a:ext cx="7659687" cy="1168400"/>
          </a:xfrm>
        </p:spPr>
        <p:txBody>
          <a:bodyPr/>
          <a:lstStyle/>
          <a:p>
            <a:r>
              <a:rPr lang="es-E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financing</a:t>
            </a:r>
            <a:endParaRPr lang="es-E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" name="13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432" y="5525439"/>
            <a:ext cx="662281" cy="620688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49F8B809-B5F2-AD5E-E3A1-F3DA3F6668C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0806" y="1520321"/>
            <a:ext cx="4618820" cy="859521"/>
          </a:xfrm>
          <a:prstGeom prst="rect">
            <a:avLst/>
          </a:prstGeom>
        </p:spPr>
      </p:pic>
      <p:sp>
        <p:nvSpPr>
          <p:cNvPr id="17" name="3 Marcador de pie de página">
            <a:extLst>
              <a:ext uri="{FF2B5EF4-FFF2-40B4-BE49-F238E27FC236}">
                <a16:creationId xmlns="" xmlns:a16="http://schemas.microsoft.com/office/drawing/2014/main" id="{F9BA822B-5599-2DE5-DBA8-55D0CAB02543}"/>
              </a:ext>
            </a:extLst>
          </p:cNvPr>
          <p:cNvSpPr txBox="1">
            <a:spLocks/>
          </p:cNvSpPr>
          <p:nvPr/>
        </p:nvSpPr>
        <p:spPr>
          <a:xfrm rot="16200000">
            <a:off x="7999485" y="3102103"/>
            <a:ext cx="1584175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algn="r">
              <a:defRPr sz="1200" spc="300">
                <a:solidFill>
                  <a:srgbClr val="6492B0"/>
                </a:solidFill>
              </a:defRPr>
            </a:lvl1pPr>
          </a:lstStyle>
          <a:p>
            <a:r>
              <a:rPr lang="es-ES" dirty="0"/>
              <a:t>magna dea</a:t>
            </a:r>
          </a:p>
        </p:txBody>
      </p:sp>
      <p:sp>
        <p:nvSpPr>
          <p:cNvPr id="18" name="2 Marcador de texto">
            <a:extLst>
              <a:ext uri="{FF2B5EF4-FFF2-40B4-BE49-F238E27FC236}">
                <a16:creationId xmlns="" xmlns:a16="http://schemas.microsoft.com/office/drawing/2014/main" id="{DC368283-CED0-B307-9C3B-39E4197046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9632" y="697332"/>
            <a:ext cx="2016224" cy="438607"/>
          </a:xfrm>
        </p:spPr>
        <p:txBody>
          <a:bodyPr>
            <a:normAutofit/>
          </a:bodyPr>
          <a:lstStyle/>
          <a:p>
            <a:r>
              <a:rPr lang="en-US" b="1" dirty="0"/>
              <a:t>MAY 2021</a:t>
            </a:r>
          </a:p>
        </p:txBody>
      </p:sp>
      <p:sp>
        <p:nvSpPr>
          <p:cNvPr id="20" name="Rectángulo 19">
            <a:extLst>
              <a:ext uri="{FF2B5EF4-FFF2-40B4-BE49-F238E27FC236}">
                <a16:creationId xmlns="" xmlns:a16="http://schemas.microsoft.com/office/drawing/2014/main" id="{E98768FE-A25A-9789-41E9-96BE4652B1FB}"/>
              </a:ext>
            </a:extLst>
          </p:cNvPr>
          <p:cNvSpPr/>
          <p:nvPr/>
        </p:nvSpPr>
        <p:spPr>
          <a:xfrm>
            <a:off x="791250" y="3393763"/>
            <a:ext cx="693791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“</a:t>
            </a:r>
            <a:r>
              <a:rPr lang="en-US" sz="3200" b="0" cap="none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Convocatoria</a:t>
            </a:r>
            <a:r>
              <a:rPr lang="en-US" sz="32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200" b="0" cap="none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Interempresas</a:t>
            </a:r>
            <a:r>
              <a:rPr lang="en-US" sz="32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200" b="0" cap="none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Internacional</a:t>
            </a:r>
            <a:r>
              <a:rPr lang="en-US" sz="32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2021-1</a:t>
            </a:r>
            <a:r>
              <a:rPr lang="en-US" sz="36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”</a:t>
            </a:r>
          </a:p>
        </p:txBody>
      </p:sp>
      <p:sp>
        <p:nvSpPr>
          <p:cNvPr id="11" name="Flecha: a la derecha con muesca 10">
            <a:extLst>
              <a:ext uri="{FF2B5EF4-FFF2-40B4-BE49-F238E27FC236}">
                <a16:creationId xmlns="" xmlns:a16="http://schemas.microsoft.com/office/drawing/2014/main" id="{EF748C6C-6E4F-CAE6-300E-47AFF459A7D6}"/>
              </a:ext>
            </a:extLst>
          </p:cNvPr>
          <p:cNvSpPr/>
          <p:nvPr/>
        </p:nvSpPr>
        <p:spPr>
          <a:xfrm>
            <a:off x="791250" y="834801"/>
            <a:ext cx="380422" cy="24511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4000"/>
          </a:p>
        </p:txBody>
      </p:sp>
      <p:sp>
        <p:nvSpPr>
          <p:cNvPr id="15" name="CuadroTexto 14">
            <a:extLst>
              <a:ext uri="{FF2B5EF4-FFF2-40B4-BE49-F238E27FC236}">
                <a16:creationId xmlns="" xmlns:a16="http://schemas.microsoft.com/office/drawing/2014/main" id="{29DA5025-CDCC-FA29-730D-AE41956D2C94}"/>
              </a:ext>
            </a:extLst>
          </p:cNvPr>
          <p:cNvSpPr txBox="1"/>
          <p:nvPr/>
        </p:nvSpPr>
        <p:spPr>
          <a:xfrm>
            <a:off x="1820158" y="4796867"/>
            <a:ext cx="4820115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C-ICE-BIOHYDRO PROJECT</a:t>
            </a:r>
            <a:endParaRPr lang="es-ES" sz="2400" dirty="0"/>
          </a:p>
        </p:txBody>
      </p:sp>
      <p:sp>
        <p:nvSpPr>
          <p:cNvPr id="19" name="CuadroTexto 18">
            <a:extLst>
              <a:ext uri="{FF2B5EF4-FFF2-40B4-BE49-F238E27FC236}">
                <a16:creationId xmlns="" xmlns:a16="http://schemas.microsoft.com/office/drawing/2014/main" id="{10CE7E12-4628-BFE4-BDFD-C2E24142024D}"/>
              </a:ext>
            </a:extLst>
          </p:cNvPr>
          <p:cNvSpPr txBox="1"/>
          <p:nvPr/>
        </p:nvSpPr>
        <p:spPr>
          <a:xfrm>
            <a:off x="1299004" y="2764224"/>
            <a:ext cx="5922404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S" sz="2400" dirty="0" err="1"/>
              <a:t>Spanish</a:t>
            </a:r>
            <a:r>
              <a:rPr lang="es-ES" sz="2400" dirty="0"/>
              <a:t> </a:t>
            </a:r>
            <a:r>
              <a:rPr lang="es-ES" sz="2400" dirty="0" err="1"/>
              <a:t>Call</a:t>
            </a:r>
            <a:r>
              <a:rPr lang="es-ES" sz="2400" dirty="0"/>
              <a:t> </a:t>
            </a:r>
            <a:r>
              <a:rPr lang="es-ES" sz="2400" dirty="0" err="1"/>
              <a:t>for</a:t>
            </a:r>
            <a:r>
              <a:rPr lang="es-ES" sz="2400" dirty="0"/>
              <a:t> </a:t>
            </a:r>
            <a:r>
              <a:rPr lang="es-ES" sz="2400" b="1" dirty="0"/>
              <a:t>Eurostars</a:t>
            </a:r>
            <a:r>
              <a:rPr lang="es-ES" sz="2400" dirty="0"/>
              <a:t> </a:t>
            </a:r>
            <a:r>
              <a:rPr lang="es-ES" sz="2400" dirty="0" err="1"/>
              <a:t>Programme</a:t>
            </a: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4223135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Rectángulo"/>
          <p:cNvSpPr/>
          <p:nvPr/>
        </p:nvSpPr>
        <p:spPr>
          <a:xfrm>
            <a:off x="0" y="5517232"/>
            <a:ext cx="8460432" cy="68194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5572968"/>
            <a:ext cx="7659687" cy="1168400"/>
          </a:xfrm>
        </p:spPr>
        <p:txBody>
          <a:bodyPr/>
          <a:lstStyle/>
          <a:p>
            <a:r>
              <a:rPr lang="es-E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C-ice-</a:t>
            </a:r>
            <a:r>
              <a:rPr lang="es-E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biohydro</a:t>
            </a:r>
            <a:r>
              <a:rPr lang="es-E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pROJECT</a:t>
            </a:r>
            <a:endParaRPr lang="es-E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" name="13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432" y="5525439"/>
            <a:ext cx="662281" cy="620688"/>
          </a:xfrm>
          <a:prstGeom prst="rect">
            <a:avLst/>
          </a:prstGeom>
        </p:spPr>
      </p:pic>
      <p:sp>
        <p:nvSpPr>
          <p:cNvPr id="17" name="3 Marcador de pie de página">
            <a:extLst>
              <a:ext uri="{FF2B5EF4-FFF2-40B4-BE49-F238E27FC236}">
                <a16:creationId xmlns="" xmlns:a16="http://schemas.microsoft.com/office/drawing/2014/main" id="{A73CDF2B-C25F-4E26-D51D-966758DC3C67}"/>
              </a:ext>
            </a:extLst>
          </p:cNvPr>
          <p:cNvSpPr txBox="1">
            <a:spLocks/>
          </p:cNvSpPr>
          <p:nvPr/>
        </p:nvSpPr>
        <p:spPr>
          <a:xfrm rot="16200000">
            <a:off x="7999485" y="3102103"/>
            <a:ext cx="1584175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algn="r">
              <a:defRPr sz="1200" spc="300">
                <a:solidFill>
                  <a:srgbClr val="6492B0"/>
                </a:solidFill>
              </a:defRPr>
            </a:lvl1pPr>
          </a:lstStyle>
          <a:p>
            <a:r>
              <a:rPr lang="es-ES" dirty="0"/>
              <a:t>magna dea</a:t>
            </a:r>
          </a:p>
        </p:txBody>
      </p:sp>
      <p:graphicFrame>
        <p:nvGraphicFramePr>
          <p:cNvPr id="3" name="Diagrama 2">
            <a:extLst>
              <a:ext uri="{FF2B5EF4-FFF2-40B4-BE49-F238E27FC236}">
                <a16:creationId xmlns="" xmlns:a16="http://schemas.microsoft.com/office/drawing/2014/main" id="{7DF9A89F-C96A-5A18-66E7-DE85975D128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13513663"/>
              </p:ext>
            </p:extLst>
          </p:nvPr>
        </p:nvGraphicFramePr>
        <p:xfrm>
          <a:off x="736025" y="188640"/>
          <a:ext cx="6500271" cy="41083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23" name="Imagen 22">
            <a:extLst>
              <a:ext uri="{FF2B5EF4-FFF2-40B4-BE49-F238E27FC236}">
                <a16:creationId xmlns="" xmlns:a16="http://schemas.microsoft.com/office/drawing/2014/main" id="{39EEF907-B946-F498-2A64-B118824A3CC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4125907"/>
            <a:ext cx="987014" cy="98701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Imagen 5">
            <a:extLst>
              <a:ext uri="{FF2B5EF4-FFF2-40B4-BE49-F238E27FC236}">
                <a16:creationId xmlns="" xmlns:a16="http://schemas.microsoft.com/office/drawing/2014/main" id="{90CCA72E-C477-90D4-359B-2BCF8287380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691680" y="4226996"/>
            <a:ext cx="1725127" cy="8859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054582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Rectángulo"/>
          <p:cNvSpPr/>
          <p:nvPr/>
        </p:nvSpPr>
        <p:spPr>
          <a:xfrm>
            <a:off x="0" y="5517232"/>
            <a:ext cx="8460432" cy="68194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5572968"/>
            <a:ext cx="7659687" cy="1168400"/>
          </a:xfrm>
        </p:spPr>
        <p:txBody>
          <a:bodyPr/>
          <a:lstStyle/>
          <a:p>
            <a:r>
              <a:rPr lang="es-E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IMPACT FOR MAGNA DEA</a:t>
            </a:r>
            <a:br>
              <a:rPr lang="es-E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s-E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" name="13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432" y="5525439"/>
            <a:ext cx="662281" cy="620688"/>
          </a:xfrm>
          <a:prstGeom prst="rect">
            <a:avLst/>
          </a:prstGeom>
        </p:spPr>
      </p:pic>
      <p:graphicFrame>
        <p:nvGraphicFramePr>
          <p:cNvPr id="3" name="Tabla 3">
            <a:extLst>
              <a:ext uri="{FF2B5EF4-FFF2-40B4-BE49-F238E27FC236}">
                <a16:creationId xmlns="" xmlns:a16="http://schemas.microsoft.com/office/drawing/2014/main" id="{CAFD2424-FE1D-A805-128A-CCD2C7DF2B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6487099"/>
              </p:ext>
            </p:extLst>
          </p:nvPr>
        </p:nvGraphicFramePr>
        <p:xfrm>
          <a:off x="611560" y="1245095"/>
          <a:ext cx="7296472" cy="30884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0240">
                  <a:extLst>
                    <a:ext uri="{9D8B030D-6E8A-4147-A177-3AD203B41FA5}">
                      <a16:colId xmlns="" xmlns:a16="http://schemas.microsoft.com/office/drawing/2014/main" val="1411852544"/>
                    </a:ext>
                  </a:extLst>
                </a:gridCol>
                <a:gridCol w="1487996">
                  <a:extLst>
                    <a:ext uri="{9D8B030D-6E8A-4147-A177-3AD203B41FA5}">
                      <a16:colId xmlns="" xmlns:a16="http://schemas.microsoft.com/office/drawing/2014/main" val="779840446"/>
                    </a:ext>
                  </a:extLst>
                </a:gridCol>
                <a:gridCol w="2040396">
                  <a:extLst>
                    <a:ext uri="{9D8B030D-6E8A-4147-A177-3AD203B41FA5}">
                      <a16:colId xmlns="" xmlns:a16="http://schemas.microsoft.com/office/drawing/2014/main" val="1624106826"/>
                    </a:ext>
                  </a:extLst>
                </a:gridCol>
                <a:gridCol w="1607840">
                  <a:extLst>
                    <a:ext uri="{9D8B030D-6E8A-4147-A177-3AD203B41FA5}">
                      <a16:colId xmlns="" xmlns:a16="http://schemas.microsoft.com/office/drawing/2014/main" val="3757146466"/>
                    </a:ext>
                  </a:extLst>
                </a:gridCol>
              </a:tblGrid>
              <a:tr h="542525">
                <a:tc gridSpan="2">
                  <a:txBody>
                    <a:bodyPr/>
                    <a:lstStyle/>
                    <a:p>
                      <a:pPr algn="ctr"/>
                      <a:r>
                        <a:rPr lang="es-ES" dirty="0"/>
                        <a:t>COSTS &amp; FUNDING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ES" dirty="0"/>
                        <a:t>TIMELINE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763566439"/>
                  </a:ext>
                </a:extLst>
              </a:tr>
              <a:tr h="683582">
                <a:tc>
                  <a:txBody>
                    <a:bodyPr/>
                    <a:lstStyle/>
                    <a:p>
                      <a:pPr algn="l"/>
                      <a:r>
                        <a:rPr lang="es-ES" sz="1600" dirty="0" err="1"/>
                        <a:t>Overall</a:t>
                      </a:r>
                      <a:r>
                        <a:rPr lang="es-ES" sz="1600" dirty="0"/>
                        <a:t> Project </a:t>
                      </a:r>
                      <a:r>
                        <a:rPr lang="es-ES" sz="1600" dirty="0" err="1"/>
                        <a:t>cost</a:t>
                      </a:r>
                      <a:endParaRPr lang="es-E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dirty="0"/>
                        <a:t>579.373 €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ES" sz="1600" dirty="0" err="1"/>
                        <a:t>Overall</a:t>
                      </a:r>
                      <a:r>
                        <a:rPr lang="es-ES" sz="1600" dirty="0"/>
                        <a:t> Project timeline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/>
                        <a:t>25 </a:t>
                      </a:r>
                      <a:r>
                        <a:rPr lang="es-ES" sz="1600" dirty="0" err="1"/>
                        <a:t>monsths</a:t>
                      </a:r>
                      <a:endParaRPr lang="es-ES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3916812920"/>
                  </a:ext>
                </a:extLst>
              </a:tr>
              <a:tr h="885790">
                <a:tc>
                  <a:txBody>
                    <a:bodyPr/>
                    <a:lstStyle/>
                    <a:p>
                      <a:pPr algn="l"/>
                      <a:r>
                        <a:rPr lang="es-ES" sz="1600" dirty="0" err="1"/>
                        <a:t>Overall</a:t>
                      </a:r>
                      <a:r>
                        <a:rPr lang="es-ES" sz="1600" dirty="0"/>
                        <a:t> Project </a:t>
                      </a:r>
                      <a:r>
                        <a:rPr lang="es-ES" sz="1600" dirty="0" err="1"/>
                        <a:t>cost</a:t>
                      </a:r>
                      <a:r>
                        <a:rPr lang="es-ES" sz="1600" dirty="0"/>
                        <a:t> </a:t>
                      </a:r>
                      <a:r>
                        <a:rPr lang="es-ES" sz="1600" dirty="0" err="1"/>
                        <a:t>for</a:t>
                      </a:r>
                      <a:r>
                        <a:rPr lang="es-ES" sz="1600" dirty="0"/>
                        <a:t> Magna </a:t>
                      </a:r>
                      <a:r>
                        <a:rPr lang="es-ES" sz="1600" dirty="0" err="1"/>
                        <a:t>Dea</a:t>
                      </a:r>
                      <a:endParaRPr lang="es-E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dirty="0"/>
                        <a:t>228.557 €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err="1"/>
                        <a:t>Start</a:t>
                      </a:r>
                      <a:r>
                        <a:rPr lang="es-ES" sz="1600" dirty="0"/>
                        <a:t>: 1st May 2021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3221707404"/>
                  </a:ext>
                </a:extLst>
              </a:tr>
              <a:tr h="976545">
                <a:tc>
                  <a:txBody>
                    <a:bodyPr/>
                    <a:lstStyle/>
                    <a:p>
                      <a:pPr algn="l"/>
                      <a:r>
                        <a:rPr lang="es-ES" sz="1600" dirty="0" err="1"/>
                        <a:t>Funding</a:t>
                      </a:r>
                      <a:r>
                        <a:rPr lang="es-ES" sz="1600" dirty="0"/>
                        <a:t> </a:t>
                      </a:r>
                      <a:r>
                        <a:rPr lang="es-ES" sz="1600" dirty="0" err="1"/>
                        <a:t>approved</a:t>
                      </a:r>
                      <a:r>
                        <a:rPr lang="es-ES" sz="1600" dirty="0"/>
                        <a:t> </a:t>
                      </a:r>
                      <a:r>
                        <a:rPr lang="es-ES" sz="1600" dirty="0" err="1"/>
                        <a:t>for</a:t>
                      </a:r>
                      <a:r>
                        <a:rPr lang="es-ES" sz="1600" dirty="0"/>
                        <a:t> Magna </a:t>
                      </a:r>
                      <a:r>
                        <a:rPr lang="es-ES" sz="1600" dirty="0" err="1"/>
                        <a:t>Dea</a:t>
                      </a:r>
                      <a:endParaRPr lang="es-E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dirty="0"/>
                        <a:t>137.134 €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600" dirty="0"/>
                        <a:t>Total </a:t>
                      </a:r>
                      <a:r>
                        <a:rPr lang="es-ES" sz="1600" dirty="0" err="1"/>
                        <a:t>period</a:t>
                      </a:r>
                      <a:r>
                        <a:rPr lang="es-ES" sz="1600" dirty="0"/>
                        <a:t> </a:t>
                      </a:r>
                      <a:r>
                        <a:rPr lang="es-ES" sz="1600" dirty="0" err="1"/>
                        <a:t>of</a:t>
                      </a:r>
                      <a:r>
                        <a:rPr lang="es-ES" sz="1600" dirty="0"/>
                        <a:t> Magna </a:t>
                      </a:r>
                      <a:r>
                        <a:rPr lang="es-ES" sz="1600" dirty="0" err="1"/>
                        <a:t>Dea</a:t>
                      </a:r>
                      <a:r>
                        <a:rPr lang="es-ES" sz="1600" dirty="0"/>
                        <a:t> </a:t>
                      </a:r>
                      <a:r>
                        <a:rPr lang="es-ES" sz="1600" dirty="0" err="1"/>
                        <a:t>tasks</a:t>
                      </a:r>
                      <a:endParaRPr lang="es-E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/>
                        <a:t>20 </a:t>
                      </a:r>
                      <a:r>
                        <a:rPr lang="es-ES" sz="1600" dirty="0" err="1"/>
                        <a:t>months</a:t>
                      </a:r>
                      <a:endParaRPr lang="es-ES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3999750248"/>
                  </a:ext>
                </a:extLst>
              </a:tr>
            </a:tbl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="" xmlns:a16="http://schemas.microsoft.com/office/drawing/2014/main" id="{B81B2204-3E81-6959-48E1-BBE73F1F0EE3}"/>
              </a:ext>
            </a:extLst>
          </p:cNvPr>
          <p:cNvSpPr txBox="1"/>
          <p:nvPr/>
        </p:nvSpPr>
        <p:spPr>
          <a:xfrm>
            <a:off x="4716016" y="6372036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dirty="0" err="1"/>
              <a:t>Partial</a:t>
            </a:r>
            <a:r>
              <a:rPr lang="es-ES" dirty="0"/>
              <a:t> </a:t>
            </a:r>
            <a:r>
              <a:rPr lang="es-ES" dirty="0" err="1"/>
              <a:t>Financial</a:t>
            </a:r>
            <a:r>
              <a:rPr lang="es-ES" dirty="0"/>
              <a:t> </a:t>
            </a:r>
            <a:r>
              <a:rPr lang="es-ES" dirty="0" err="1"/>
              <a:t>support</a:t>
            </a:r>
            <a:endParaRPr lang="es-ES" dirty="0"/>
          </a:p>
        </p:txBody>
      </p:sp>
      <p:sp>
        <p:nvSpPr>
          <p:cNvPr id="10" name="3 Marcador de pie de página">
            <a:extLst>
              <a:ext uri="{FF2B5EF4-FFF2-40B4-BE49-F238E27FC236}">
                <a16:creationId xmlns="" xmlns:a16="http://schemas.microsoft.com/office/drawing/2014/main" id="{E63DF31E-7CDE-0578-07A2-B189DC10DC2C}"/>
              </a:ext>
            </a:extLst>
          </p:cNvPr>
          <p:cNvSpPr txBox="1">
            <a:spLocks/>
          </p:cNvSpPr>
          <p:nvPr/>
        </p:nvSpPr>
        <p:spPr>
          <a:xfrm rot="16200000">
            <a:off x="7999485" y="3102103"/>
            <a:ext cx="1584175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algn="r">
              <a:defRPr sz="1200" spc="300">
                <a:solidFill>
                  <a:srgbClr val="6492B0"/>
                </a:solidFill>
              </a:defRPr>
            </a:lvl1pPr>
          </a:lstStyle>
          <a:p>
            <a:r>
              <a:rPr lang="es-ES" dirty="0"/>
              <a:t>magna dea</a:t>
            </a:r>
          </a:p>
        </p:txBody>
      </p:sp>
    </p:spTree>
    <p:extLst>
      <p:ext uri="{BB962C8B-B14F-4D97-AF65-F5344CB8AC3E}">
        <p14:creationId xmlns:p14="http://schemas.microsoft.com/office/powerpoint/2010/main" val="1997312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yacencia">
  <a:themeElements>
    <a:clrScheme name="Técnico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dyacencia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1707</TotalTime>
  <Words>236</Words>
  <Application>Microsoft Office PowerPoint</Application>
  <PresentationFormat>Presentación en pantalla (4:3)</PresentationFormat>
  <Paragraphs>73</Paragraphs>
  <Slides>11</Slides>
  <Notes>8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6" baseType="lpstr">
      <vt:lpstr>Arial</vt:lpstr>
      <vt:lpstr>Calibri</vt:lpstr>
      <vt:lpstr>Century Gothic</vt:lpstr>
      <vt:lpstr>Courier New</vt:lpstr>
      <vt:lpstr>Adyacencia</vt:lpstr>
      <vt:lpstr>engineering &amp; consultancy</vt:lpstr>
      <vt:lpstr>ABOUT US</vt:lpstr>
      <vt:lpstr>TEAM, R&amp;D Projects</vt:lpstr>
      <vt:lpstr>ENN, Galactea, FICYT</vt:lpstr>
      <vt:lpstr>PARTNER SEARCH OPPORTUNITY FROM EEN</vt:lpstr>
      <vt:lpstr>EUREKA EUROSTARS PROGRAMME</vt:lpstr>
      <vt:lpstr>financing</vt:lpstr>
      <vt:lpstr>C-ice-biohydro pROJECT</vt:lpstr>
      <vt:lpstr>IMPACT FOR MAGNA DEA </vt:lpstr>
      <vt:lpstr>IMPACT FOR MAGNA DEA 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</dc:title>
  <dc:creator>Sylwia</dc:creator>
  <cp:lastModifiedBy>Fran Mus</cp:lastModifiedBy>
  <cp:revision>422</cp:revision>
  <cp:lastPrinted>2022-11-21T11:03:30Z</cp:lastPrinted>
  <dcterms:created xsi:type="dcterms:W3CDTF">2011-01-19T17:16:38Z</dcterms:created>
  <dcterms:modified xsi:type="dcterms:W3CDTF">2022-11-21T11:09:05Z</dcterms:modified>
</cp:coreProperties>
</file>